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Montserrat Extra-Bold" charset="1" panose="00000900000000000000"/>
      <p:regular r:id="rId28"/>
    </p:embeddedFont>
    <p:embeddedFont>
      <p:font typeface="Montserrat Extra-Bold Bold" charset="1" panose="00000A00000000000000"/>
      <p:regular r:id="rId29"/>
    </p:embeddedFont>
    <p:embeddedFont>
      <p:font typeface="Roboto Bold" charset="1" panose="02000000000000000000"/>
      <p:regular r:id="rId30"/>
    </p:embeddedFont>
    <p:embeddedFont>
      <p:font typeface="Roboto" charset="1" panose="02000000000000000000"/>
      <p:regular r:id="rId31"/>
    </p:embeddedFont>
    <p:embeddedFont>
      <p:font typeface="Muli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https://github.com/21522683/lalamove_app.git"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43500" y="6406603"/>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070391"/>
            <a:ext cx="1189812" cy="1187909"/>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E5BB2"/>
            </a:solidFill>
          </p:spPr>
        </p:sp>
      </p:grpSp>
      <p:sp>
        <p:nvSpPr>
          <p:cNvPr name="Freeform 5" id="5"/>
          <p:cNvSpPr/>
          <p:nvPr/>
        </p:nvSpPr>
        <p:spPr>
          <a:xfrm flipH="false" flipV="false" rot="-10800000">
            <a:off x="11445695" y="0"/>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16069488" y="1028700"/>
            <a:ext cx="1189812" cy="1187909"/>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E5BB2"/>
            </a:solidFill>
          </p:spPr>
        </p:sp>
      </p:grpSp>
      <p:sp>
        <p:nvSpPr>
          <p:cNvPr name="AutoShape 8" id="8"/>
          <p:cNvSpPr/>
          <p:nvPr/>
        </p:nvSpPr>
        <p:spPr>
          <a:xfrm>
            <a:off x="1028700" y="1023938"/>
            <a:ext cx="16230600" cy="0"/>
          </a:xfrm>
          <a:prstGeom prst="line">
            <a:avLst/>
          </a:prstGeom>
          <a:ln cap="flat" w="9525">
            <a:solidFill>
              <a:srgbClr val="000000"/>
            </a:solidFill>
            <a:prstDash val="solid"/>
            <a:headEnd type="none" len="sm" w="sm"/>
            <a:tailEnd type="none" len="sm" w="sm"/>
          </a:ln>
        </p:spPr>
      </p:sp>
      <p:sp>
        <p:nvSpPr>
          <p:cNvPr name="AutoShape 9" id="9"/>
          <p:cNvSpPr/>
          <p:nvPr/>
        </p:nvSpPr>
        <p:spPr>
          <a:xfrm rot="0">
            <a:off x="1028700" y="9258300"/>
            <a:ext cx="16230600" cy="0"/>
          </a:xfrm>
          <a:prstGeom prst="line">
            <a:avLst/>
          </a:prstGeom>
          <a:ln cap="flat" w="9525">
            <a:solidFill>
              <a:srgbClr val="000000"/>
            </a:solidFill>
            <a:prstDash val="solid"/>
            <a:headEnd type="none" len="sm" w="sm"/>
            <a:tailEnd type="none" len="sm" w="sm"/>
          </a:ln>
        </p:spPr>
      </p:sp>
      <p:grpSp>
        <p:nvGrpSpPr>
          <p:cNvPr name="Group 10" id="10"/>
          <p:cNvGrpSpPr/>
          <p:nvPr/>
        </p:nvGrpSpPr>
        <p:grpSpPr>
          <a:xfrm rot="0">
            <a:off x="6145666" y="4285269"/>
            <a:ext cx="5996668" cy="4615931"/>
            <a:chOff x="0" y="0"/>
            <a:chExt cx="7995558" cy="6154575"/>
          </a:xfrm>
        </p:grpSpPr>
        <p:sp>
          <p:nvSpPr>
            <p:cNvPr name="Freeform 11" id="11"/>
            <p:cNvSpPr/>
            <p:nvPr/>
          </p:nvSpPr>
          <p:spPr>
            <a:xfrm flipH="false" flipV="false" rot="0">
              <a:off x="688248" y="0"/>
              <a:ext cx="6635660" cy="6154575"/>
            </a:xfrm>
            <a:custGeom>
              <a:avLst/>
              <a:gdLst/>
              <a:ahLst/>
              <a:cxnLst/>
              <a:rect r="r" b="b" t="t" l="l"/>
              <a:pathLst>
                <a:path h="6154575" w="6635660">
                  <a:moveTo>
                    <a:pt x="0" y="0"/>
                  </a:moveTo>
                  <a:lnTo>
                    <a:pt x="6635660" y="0"/>
                  </a:lnTo>
                  <a:lnTo>
                    <a:pt x="6635660" y="6154575"/>
                  </a:lnTo>
                  <a:lnTo>
                    <a:pt x="0" y="6154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0" y="3610546"/>
              <a:ext cx="688248" cy="688248"/>
            </a:xfrm>
            <a:custGeom>
              <a:avLst/>
              <a:gdLst/>
              <a:ahLst/>
              <a:cxnLst/>
              <a:rect r="r" b="b" t="t" l="l"/>
              <a:pathLst>
                <a:path h="688248" w="688248">
                  <a:moveTo>
                    <a:pt x="0" y="0"/>
                  </a:moveTo>
                  <a:lnTo>
                    <a:pt x="688248" y="0"/>
                  </a:lnTo>
                  <a:lnTo>
                    <a:pt x="688248" y="688247"/>
                  </a:lnTo>
                  <a:lnTo>
                    <a:pt x="0" y="688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6987622" y="2067471"/>
              <a:ext cx="1007936" cy="863045"/>
            </a:xfrm>
            <a:custGeom>
              <a:avLst/>
              <a:gdLst/>
              <a:ahLst/>
              <a:cxnLst/>
              <a:rect r="r" b="b" t="t" l="l"/>
              <a:pathLst>
                <a:path h="863045" w="1007936">
                  <a:moveTo>
                    <a:pt x="0" y="0"/>
                  </a:moveTo>
                  <a:lnTo>
                    <a:pt x="1007936" y="0"/>
                  </a:lnTo>
                  <a:lnTo>
                    <a:pt x="1007936" y="863046"/>
                  </a:lnTo>
                  <a:lnTo>
                    <a:pt x="0" y="8630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293290" y="166076"/>
              <a:ext cx="900879" cy="573184"/>
            </a:xfrm>
            <a:custGeom>
              <a:avLst/>
              <a:gdLst/>
              <a:ahLst/>
              <a:cxnLst/>
              <a:rect r="r" b="b" t="t" l="l"/>
              <a:pathLst>
                <a:path h="573184" w="900879">
                  <a:moveTo>
                    <a:pt x="0" y="0"/>
                  </a:moveTo>
                  <a:lnTo>
                    <a:pt x="900879" y="0"/>
                  </a:lnTo>
                  <a:lnTo>
                    <a:pt x="900879" y="573184"/>
                  </a:lnTo>
                  <a:lnTo>
                    <a:pt x="0" y="5731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2025621" y="1456414"/>
              <a:ext cx="797436" cy="797436"/>
            </a:xfrm>
            <a:custGeom>
              <a:avLst/>
              <a:gdLst/>
              <a:ahLst/>
              <a:cxnLst/>
              <a:rect r="r" b="b" t="t" l="l"/>
              <a:pathLst>
                <a:path h="797436" w="797436">
                  <a:moveTo>
                    <a:pt x="0" y="0"/>
                  </a:moveTo>
                  <a:lnTo>
                    <a:pt x="797437" y="0"/>
                  </a:lnTo>
                  <a:lnTo>
                    <a:pt x="797437" y="797436"/>
                  </a:lnTo>
                  <a:lnTo>
                    <a:pt x="0" y="7974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6265403" y="1274019"/>
              <a:ext cx="722219" cy="722219"/>
            </a:xfrm>
            <a:custGeom>
              <a:avLst/>
              <a:gdLst/>
              <a:ahLst/>
              <a:cxnLst/>
              <a:rect r="r" b="b" t="t" l="l"/>
              <a:pathLst>
                <a:path h="722219" w="722219">
                  <a:moveTo>
                    <a:pt x="0" y="0"/>
                  </a:moveTo>
                  <a:lnTo>
                    <a:pt x="722219" y="0"/>
                  </a:lnTo>
                  <a:lnTo>
                    <a:pt x="722219" y="722219"/>
                  </a:lnTo>
                  <a:lnTo>
                    <a:pt x="0" y="7222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7" id="17"/>
          <p:cNvSpPr txBox="true"/>
          <p:nvPr/>
        </p:nvSpPr>
        <p:spPr>
          <a:xfrm rot="0">
            <a:off x="2031652" y="1816193"/>
            <a:ext cx="14224695" cy="1896657"/>
          </a:xfrm>
          <a:prstGeom prst="rect">
            <a:avLst/>
          </a:prstGeom>
        </p:spPr>
        <p:txBody>
          <a:bodyPr anchor="t" rtlCol="false" tIns="0" lIns="0" bIns="0" rIns="0">
            <a:spAutoFit/>
          </a:bodyPr>
          <a:lstStyle/>
          <a:p>
            <a:pPr algn="ctr">
              <a:lnSpc>
                <a:spcPts val="8230"/>
              </a:lnSpc>
            </a:pPr>
            <a:r>
              <a:rPr lang="en-US" sz="5450" spc="294">
                <a:solidFill>
                  <a:srgbClr val="000000"/>
                </a:solidFill>
                <a:latin typeface="Montserrat Extra-Bold"/>
                <a:ea typeface="Montserrat Extra-Bold"/>
                <a:cs typeface="Montserrat Extra-Bold"/>
                <a:sym typeface="Montserrat Extra-Bold"/>
              </a:rPr>
              <a:t>BÁO CÁO CUỐI KỲ MÔN NT118.O21</a:t>
            </a:r>
          </a:p>
          <a:p>
            <a:pPr algn="ctr" marL="0" indent="0" lvl="0">
              <a:lnSpc>
                <a:spcPts val="7022"/>
              </a:lnSpc>
            </a:pPr>
            <a:r>
              <a:rPr lang="en-US" sz="4650" spc="251">
                <a:solidFill>
                  <a:srgbClr val="000000"/>
                </a:solidFill>
                <a:latin typeface="Montserrat Extra-Bold"/>
                <a:ea typeface="Montserrat Extra-Bold"/>
                <a:cs typeface="Montserrat Extra-Bold"/>
                <a:sym typeface="Montserrat Extra-Bold"/>
              </a:rPr>
              <a:t>XÂY DỰNG ỨNG DỤNG GIAO HÀNG</a:t>
            </a:r>
          </a:p>
        </p:txBody>
      </p:sp>
      <p:sp>
        <p:nvSpPr>
          <p:cNvPr name="TextBox 18" id="18"/>
          <p:cNvSpPr txBox="true"/>
          <p:nvPr/>
        </p:nvSpPr>
        <p:spPr>
          <a:xfrm rot="0">
            <a:off x="11445695" y="8675776"/>
            <a:ext cx="5813605" cy="412750"/>
          </a:xfrm>
          <a:prstGeom prst="rect">
            <a:avLst/>
          </a:prstGeom>
        </p:spPr>
        <p:txBody>
          <a:bodyPr anchor="t" rtlCol="false" tIns="0" lIns="0" bIns="0" rIns="0">
            <a:spAutoFit/>
          </a:bodyPr>
          <a:lstStyle/>
          <a:p>
            <a:pPr algn="r">
              <a:lnSpc>
                <a:spcPts val="3499"/>
              </a:lnSpc>
            </a:pPr>
            <a:r>
              <a:rPr lang="en-US" sz="2499" spc="74">
                <a:solidFill>
                  <a:srgbClr val="000000"/>
                </a:solidFill>
                <a:latin typeface="Montserrat Extra-Bold Bold"/>
                <a:ea typeface="Montserrat Extra-Bold Bold"/>
                <a:cs typeface="Montserrat Extra-Bold Bold"/>
                <a:sym typeface="Montserrat Extra-Bold Bold"/>
              </a:rPr>
              <a:t>Jul 4</a:t>
            </a:r>
            <a:r>
              <a:rPr lang="en-US" sz="2499" spc="74">
                <a:solidFill>
                  <a:srgbClr val="000000"/>
                </a:solidFill>
                <a:latin typeface="Montserrat Extra-Bold"/>
                <a:ea typeface="Montserrat Extra-Bold"/>
                <a:cs typeface="Montserrat Extra-Bold"/>
                <a:sym typeface="Montserrat Extra-Bold"/>
              </a:rPr>
              <a:t>,</a:t>
            </a:r>
            <a:r>
              <a:rPr lang="en-US" sz="2499" spc="74">
                <a:solidFill>
                  <a:srgbClr val="000000"/>
                </a:solidFill>
                <a:latin typeface="Montserrat Extra-Bold Bold"/>
                <a:ea typeface="Montserrat Extra-Bold Bold"/>
                <a:cs typeface="Montserrat Extra-Bold Bold"/>
                <a:sym typeface="Montserrat Extra-Bold Bold"/>
              </a:rPr>
              <a:t>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02356" y="7402851"/>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Freeform 6" id="6"/>
          <p:cNvSpPr/>
          <p:nvPr/>
        </p:nvSpPr>
        <p:spPr>
          <a:xfrm flipH="false" flipV="false" rot="0">
            <a:off x="2009488" y="3673382"/>
            <a:ext cx="2615657" cy="3861208"/>
          </a:xfrm>
          <a:custGeom>
            <a:avLst/>
            <a:gdLst/>
            <a:ahLst/>
            <a:cxnLst/>
            <a:rect r="r" b="b" t="t" l="l"/>
            <a:pathLst>
              <a:path h="3861208" w="2615657">
                <a:moveTo>
                  <a:pt x="0" y="0"/>
                </a:moveTo>
                <a:lnTo>
                  <a:pt x="2615657" y="0"/>
                </a:lnTo>
                <a:lnTo>
                  <a:pt x="2615657" y="3861208"/>
                </a:lnTo>
                <a:lnTo>
                  <a:pt x="0" y="3861208"/>
                </a:lnTo>
                <a:lnTo>
                  <a:pt x="0" y="0"/>
                </a:lnTo>
                <a:close/>
              </a:path>
            </a:pathLst>
          </a:custGeom>
          <a:blipFill>
            <a:blip r:embed="rId6"/>
            <a:stretch>
              <a:fillRect l="0" t="0" r="0" b="0"/>
            </a:stretch>
          </a:blipFill>
        </p:spPr>
      </p:sp>
      <p:sp>
        <p:nvSpPr>
          <p:cNvPr name="TextBox 7" id="7"/>
          <p:cNvSpPr txBox="true"/>
          <p:nvPr/>
        </p:nvSpPr>
        <p:spPr>
          <a:xfrm rot="0">
            <a:off x="687737" y="739131"/>
            <a:ext cx="9326301" cy="1009650"/>
          </a:xfrm>
          <a:prstGeom prst="rect">
            <a:avLst/>
          </a:prstGeom>
        </p:spPr>
        <p:txBody>
          <a:bodyPr anchor="t" rtlCol="false" tIns="0" lIns="0" bIns="0" rIns="0">
            <a:spAutoFit/>
          </a:bodyPr>
          <a:lstStyle/>
          <a:p>
            <a:pPr algn="l">
              <a:lnSpc>
                <a:spcPts val="8399"/>
              </a:lnSpc>
              <a:spcBef>
                <a:spcPct val="0"/>
              </a:spcBef>
            </a:pPr>
            <a:r>
              <a:rPr lang="en-US" sz="5999">
                <a:solidFill>
                  <a:srgbClr val="334C8A"/>
                </a:solidFill>
                <a:latin typeface="Montserrat Extra-Bold"/>
                <a:ea typeface="Montserrat Extra-Bold"/>
                <a:cs typeface="Montserrat Extra-Bold"/>
                <a:sym typeface="Montserrat Extra-Bold"/>
              </a:rPr>
              <a:t>2. Đối tượng sử dụng</a:t>
            </a:r>
          </a:p>
        </p:txBody>
      </p:sp>
      <p:sp>
        <p:nvSpPr>
          <p:cNvPr name="TextBox 8" id="8"/>
          <p:cNvSpPr txBox="true"/>
          <p:nvPr/>
        </p:nvSpPr>
        <p:spPr>
          <a:xfrm rot="0">
            <a:off x="1510057" y="2408531"/>
            <a:ext cx="5746027" cy="727710"/>
          </a:xfrm>
          <a:prstGeom prst="rect">
            <a:avLst/>
          </a:prstGeom>
        </p:spPr>
        <p:txBody>
          <a:bodyPr anchor="t" rtlCol="false" tIns="0" lIns="0" bIns="0" rIns="0">
            <a:spAutoFit/>
          </a:bodyPr>
          <a:lstStyle/>
          <a:p>
            <a:pPr algn="l">
              <a:lnSpc>
                <a:spcPts val="1679"/>
              </a:lnSpc>
            </a:pPr>
          </a:p>
          <a:p>
            <a:pPr algn="l">
              <a:lnSpc>
                <a:spcPts val="4200"/>
              </a:lnSpc>
              <a:spcBef>
                <a:spcPct val="0"/>
              </a:spcBef>
            </a:pPr>
            <a:r>
              <a:rPr lang="en-US" sz="3000">
                <a:solidFill>
                  <a:srgbClr val="334C8A"/>
                </a:solidFill>
                <a:latin typeface="Montserrat Extra-Bold"/>
                <a:ea typeface="Montserrat Extra-Bold"/>
                <a:cs typeface="Montserrat Extra-Bold"/>
                <a:sym typeface="Montserrat Extra-Bold"/>
              </a:rPr>
              <a:t>2. Người dùng (Customer)</a:t>
            </a:r>
          </a:p>
        </p:txBody>
      </p:sp>
      <p:sp>
        <p:nvSpPr>
          <p:cNvPr name="TextBox 9" id="9"/>
          <p:cNvSpPr txBox="true"/>
          <p:nvPr/>
        </p:nvSpPr>
        <p:spPr>
          <a:xfrm rot="0">
            <a:off x="5647395" y="3593441"/>
            <a:ext cx="10418961" cy="2290953"/>
          </a:xfrm>
          <a:prstGeom prst="rect">
            <a:avLst/>
          </a:prstGeom>
        </p:spPr>
        <p:txBody>
          <a:bodyPr anchor="t" rtlCol="false" tIns="0" lIns="0" bIns="0" rIns="0">
            <a:spAutoFit/>
          </a:bodyPr>
          <a:lstStyle/>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Quản lý tài khoản cá nhân</a:t>
            </a:r>
          </a:p>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Quản lý đơn hàng</a:t>
            </a:r>
          </a:p>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Đặt và theo dõi đơn giao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02356" y="7402851"/>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Freeform 6" id="6"/>
          <p:cNvSpPr/>
          <p:nvPr/>
        </p:nvSpPr>
        <p:spPr>
          <a:xfrm flipH="false" flipV="false" rot="0">
            <a:off x="2009488" y="3526766"/>
            <a:ext cx="2691669" cy="3644338"/>
          </a:xfrm>
          <a:custGeom>
            <a:avLst/>
            <a:gdLst/>
            <a:ahLst/>
            <a:cxnLst/>
            <a:rect r="r" b="b" t="t" l="l"/>
            <a:pathLst>
              <a:path h="3644338" w="2691669">
                <a:moveTo>
                  <a:pt x="0" y="0"/>
                </a:moveTo>
                <a:lnTo>
                  <a:pt x="2691668" y="0"/>
                </a:lnTo>
                <a:lnTo>
                  <a:pt x="2691668" y="3644338"/>
                </a:lnTo>
                <a:lnTo>
                  <a:pt x="0" y="3644338"/>
                </a:lnTo>
                <a:lnTo>
                  <a:pt x="0" y="0"/>
                </a:lnTo>
                <a:close/>
              </a:path>
            </a:pathLst>
          </a:custGeom>
          <a:blipFill>
            <a:blip r:embed="rId6"/>
            <a:stretch>
              <a:fillRect l="0" t="0" r="0" b="0"/>
            </a:stretch>
          </a:blipFill>
        </p:spPr>
      </p:sp>
      <p:sp>
        <p:nvSpPr>
          <p:cNvPr name="TextBox 7" id="7"/>
          <p:cNvSpPr txBox="true"/>
          <p:nvPr/>
        </p:nvSpPr>
        <p:spPr>
          <a:xfrm rot="0">
            <a:off x="687737" y="739131"/>
            <a:ext cx="9326301" cy="1009650"/>
          </a:xfrm>
          <a:prstGeom prst="rect">
            <a:avLst/>
          </a:prstGeom>
        </p:spPr>
        <p:txBody>
          <a:bodyPr anchor="t" rtlCol="false" tIns="0" lIns="0" bIns="0" rIns="0">
            <a:spAutoFit/>
          </a:bodyPr>
          <a:lstStyle/>
          <a:p>
            <a:pPr algn="l">
              <a:lnSpc>
                <a:spcPts val="8399"/>
              </a:lnSpc>
              <a:spcBef>
                <a:spcPct val="0"/>
              </a:spcBef>
            </a:pPr>
            <a:r>
              <a:rPr lang="en-US" sz="5999">
                <a:solidFill>
                  <a:srgbClr val="334C8A"/>
                </a:solidFill>
                <a:latin typeface="Montserrat Extra-Bold"/>
                <a:ea typeface="Montserrat Extra-Bold"/>
                <a:cs typeface="Montserrat Extra-Bold"/>
                <a:sym typeface="Montserrat Extra-Bold"/>
              </a:rPr>
              <a:t>2. Đối tượng sử dụng</a:t>
            </a:r>
          </a:p>
        </p:txBody>
      </p:sp>
      <p:sp>
        <p:nvSpPr>
          <p:cNvPr name="TextBox 8" id="8"/>
          <p:cNvSpPr txBox="true"/>
          <p:nvPr/>
        </p:nvSpPr>
        <p:spPr>
          <a:xfrm rot="0">
            <a:off x="1510057" y="2408531"/>
            <a:ext cx="5746027" cy="727710"/>
          </a:xfrm>
          <a:prstGeom prst="rect">
            <a:avLst/>
          </a:prstGeom>
        </p:spPr>
        <p:txBody>
          <a:bodyPr anchor="t" rtlCol="false" tIns="0" lIns="0" bIns="0" rIns="0">
            <a:spAutoFit/>
          </a:bodyPr>
          <a:lstStyle/>
          <a:p>
            <a:pPr algn="l">
              <a:lnSpc>
                <a:spcPts val="1679"/>
              </a:lnSpc>
            </a:pPr>
          </a:p>
          <a:p>
            <a:pPr algn="l">
              <a:lnSpc>
                <a:spcPts val="4200"/>
              </a:lnSpc>
              <a:spcBef>
                <a:spcPct val="0"/>
              </a:spcBef>
            </a:pPr>
            <a:r>
              <a:rPr lang="en-US" sz="3000">
                <a:solidFill>
                  <a:srgbClr val="334C8A"/>
                </a:solidFill>
                <a:latin typeface="Montserrat Extra-Bold"/>
                <a:ea typeface="Montserrat Extra-Bold"/>
                <a:cs typeface="Montserrat Extra-Bold"/>
                <a:sym typeface="Montserrat Extra-Bold"/>
              </a:rPr>
              <a:t>3. Tài xế (Driver)</a:t>
            </a:r>
          </a:p>
        </p:txBody>
      </p:sp>
      <p:sp>
        <p:nvSpPr>
          <p:cNvPr name="TextBox 9" id="9"/>
          <p:cNvSpPr txBox="true"/>
          <p:nvPr/>
        </p:nvSpPr>
        <p:spPr>
          <a:xfrm rot="0">
            <a:off x="5647395" y="3593441"/>
            <a:ext cx="10418961" cy="2290953"/>
          </a:xfrm>
          <a:prstGeom prst="rect">
            <a:avLst/>
          </a:prstGeom>
        </p:spPr>
        <p:txBody>
          <a:bodyPr anchor="t" rtlCol="false" tIns="0" lIns="0" bIns="0" rIns="0">
            <a:spAutoFit/>
          </a:bodyPr>
          <a:lstStyle/>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Quản lý Tài khoản tài xế </a:t>
            </a:r>
          </a:p>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Quản lý đơn hàng</a:t>
            </a:r>
          </a:p>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Nhận đơn hàng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6333923"/>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Freeform 5" id="5"/>
          <p:cNvSpPr/>
          <p:nvPr/>
        </p:nvSpPr>
        <p:spPr>
          <a:xfrm flipH="false" flipV="false" rot="0">
            <a:off x="6028428" y="2623715"/>
            <a:ext cx="10600151" cy="6678630"/>
          </a:xfrm>
          <a:custGeom>
            <a:avLst/>
            <a:gdLst/>
            <a:ahLst/>
            <a:cxnLst/>
            <a:rect r="r" b="b" t="t" l="l"/>
            <a:pathLst>
              <a:path h="6678630" w="10600151">
                <a:moveTo>
                  <a:pt x="0" y="0"/>
                </a:moveTo>
                <a:lnTo>
                  <a:pt x="10600151" y="0"/>
                </a:lnTo>
                <a:lnTo>
                  <a:pt x="10600151" y="6678631"/>
                </a:lnTo>
                <a:lnTo>
                  <a:pt x="0" y="6678631"/>
                </a:lnTo>
                <a:lnTo>
                  <a:pt x="0" y="0"/>
                </a:lnTo>
                <a:close/>
              </a:path>
            </a:pathLst>
          </a:custGeom>
          <a:blipFill>
            <a:blip r:embed="rId4"/>
            <a:stretch>
              <a:fillRect l="0" t="0" r="0" b="0"/>
            </a:stretch>
          </a:blipFill>
        </p:spPr>
      </p:sp>
      <p:sp>
        <p:nvSpPr>
          <p:cNvPr name="TextBox 6" id="6"/>
          <p:cNvSpPr txBox="true"/>
          <p:nvPr/>
        </p:nvSpPr>
        <p:spPr>
          <a:xfrm rot="0">
            <a:off x="687737" y="739131"/>
            <a:ext cx="12883789" cy="1009650"/>
          </a:xfrm>
          <a:prstGeom prst="rect">
            <a:avLst/>
          </a:prstGeom>
        </p:spPr>
        <p:txBody>
          <a:bodyPr anchor="t" rtlCol="false" tIns="0" lIns="0" bIns="0" rIns="0">
            <a:spAutoFit/>
          </a:bodyPr>
          <a:lstStyle/>
          <a:p>
            <a:pPr algn="l">
              <a:lnSpc>
                <a:spcPts val="8399"/>
              </a:lnSpc>
              <a:spcBef>
                <a:spcPct val="0"/>
              </a:spcBef>
            </a:pPr>
            <a:r>
              <a:rPr lang="en-US" sz="5999">
                <a:solidFill>
                  <a:srgbClr val="334C8A"/>
                </a:solidFill>
                <a:latin typeface="Montserrat Extra-Bold"/>
                <a:ea typeface="Montserrat Extra-Bold"/>
                <a:cs typeface="Montserrat Extra-Bold"/>
                <a:sym typeface="Montserrat Extra-Bold"/>
              </a:rPr>
              <a:t>3. Quy trình quản lý dự án</a:t>
            </a:r>
          </a:p>
        </p:txBody>
      </p:sp>
      <p:sp>
        <p:nvSpPr>
          <p:cNvPr name="TextBox 7" id="7"/>
          <p:cNvSpPr txBox="true"/>
          <p:nvPr/>
        </p:nvSpPr>
        <p:spPr>
          <a:xfrm rot="0">
            <a:off x="1395448" y="2684489"/>
            <a:ext cx="9265960" cy="514350"/>
          </a:xfrm>
          <a:prstGeom prst="rect">
            <a:avLst/>
          </a:prstGeom>
        </p:spPr>
        <p:txBody>
          <a:bodyPr anchor="t" rtlCol="false" tIns="0" lIns="0" bIns="0" rIns="0">
            <a:spAutoFit/>
          </a:bodyPr>
          <a:lstStyle/>
          <a:p>
            <a:pPr algn="l" marL="647700" indent="-323850" lvl="1">
              <a:lnSpc>
                <a:spcPts val="4200"/>
              </a:lnSpc>
              <a:spcBef>
                <a:spcPct val="0"/>
              </a:spcBef>
              <a:buAutoNum type="arabicPeriod" startAt="1"/>
            </a:pPr>
            <a:r>
              <a:rPr lang="en-US" sz="3000">
                <a:solidFill>
                  <a:srgbClr val="334C8A"/>
                </a:solidFill>
                <a:latin typeface="Montserrat Extra-Bold"/>
                <a:ea typeface="Montserrat Extra-Bold"/>
                <a:cs typeface="Montserrat Extra-Bold"/>
                <a:sym typeface="Montserrat Extra-Bold"/>
              </a:rPr>
              <a:t>Quy trình phát triển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54279" y="2235203"/>
            <a:ext cx="13141300" cy="7647867"/>
          </a:xfrm>
          <a:custGeom>
            <a:avLst/>
            <a:gdLst/>
            <a:ahLst/>
            <a:cxnLst/>
            <a:rect r="r" b="b" t="t" l="l"/>
            <a:pathLst>
              <a:path h="7647867" w="13141300">
                <a:moveTo>
                  <a:pt x="0" y="0"/>
                </a:moveTo>
                <a:lnTo>
                  <a:pt x="13141300" y="0"/>
                </a:lnTo>
                <a:lnTo>
                  <a:pt x="13141300" y="7647866"/>
                </a:lnTo>
                <a:lnTo>
                  <a:pt x="0" y="7647866"/>
                </a:lnTo>
                <a:lnTo>
                  <a:pt x="0" y="0"/>
                </a:lnTo>
                <a:close/>
              </a:path>
            </a:pathLst>
          </a:custGeom>
          <a:blipFill>
            <a:blip r:embed="rId4"/>
            <a:stretch>
              <a:fillRect l="0" t="-1775" r="0" b="-1775"/>
            </a:stretch>
          </a:blipFill>
        </p:spPr>
      </p:sp>
      <p:sp>
        <p:nvSpPr>
          <p:cNvPr name="Freeform 4" id="4"/>
          <p:cNvSpPr/>
          <p:nvPr/>
        </p:nvSpPr>
        <p:spPr>
          <a:xfrm flipH="true" flipV="false" rot="-10800000">
            <a:off x="0" y="6333923"/>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TextBox 6" id="6"/>
          <p:cNvSpPr txBox="true"/>
          <p:nvPr/>
        </p:nvSpPr>
        <p:spPr>
          <a:xfrm rot="0">
            <a:off x="687737" y="739131"/>
            <a:ext cx="12883789" cy="1009650"/>
          </a:xfrm>
          <a:prstGeom prst="rect">
            <a:avLst/>
          </a:prstGeom>
        </p:spPr>
        <p:txBody>
          <a:bodyPr anchor="t" rtlCol="false" tIns="0" lIns="0" bIns="0" rIns="0">
            <a:spAutoFit/>
          </a:bodyPr>
          <a:lstStyle/>
          <a:p>
            <a:pPr algn="l">
              <a:lnSpc>
                <a:spcPts val="8399"/>
              </a:lnSpc>
              <a:spcBef>
                <a:spcPct val="0"/>
              </a:spcBef>
            </a:pPr>
            <a:r>
              <a:rPr lang="en-US" sz="5999">
                <a:solidFill>
                  <a:srgbClr val="334C8A"/>
                </a:solidFill>
                <a:latin typeface="Montserrat Extra-Bold"/>
                <a:ea typeface="Montserrat Extra-Bold"/>
                <a:cs typeface="Montserrat Extra-Bold"/>
                <a:sym typeface="Montserrat Extra-Bold"/>
              </a:rPr>
              <a:t>3. Quy trình quản lý dự án</a:t>
            </a:r>
          </a:p>
        </p:txBody>
      </p:sp>
      <p:sp>
        <p:nvSpPr>
          <p:cNvPr name="TextBox 7" id="7"/>
          <p:cNvSpPr txBox="true"/>
          <p:nvPr/>
        </p:nvSpPr>
        <p:spPr>
          <a:xfrm rot="0">
            <a:off x="1028700" y="2566565"/>
            <a:ext cx="9265960" cy="51435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334C8A"/>
                </a:solidFill>
                <a:latin typeface="Montserrat Extra-Bold"/>
                <a:ea typeface="Montserrat Extra-Bold"/>
                <a:cs typeface="Montserrat Extra-Bold"/>
                <a:sym typeface="Montserrat Extra-Bold"/>
              </a:rPr>
              <a:t>2. Sơ đồ phân rã công việc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6333923"/>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Freeform 5" id="5"/>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10057" y="3831566"/>
            <a:ext cx="3484761" cy="3271319"/>
          </a:xfrm>
          <a:custGeom>
            <a:avLst/>
            <a:gdLst/>
            <a:ahLst/>
            <a:cxnLst/>
            <a:rect r="r" b="b" t="t" l="l"/>
            <a:pathLst>
              <a:path h="3271319" w="3484761">
                <a:moveTo>
                  <a:pt x="0" y="0"/>
                </a:moveTo>
                <a:lnTo>
                  <a:pt x="3484761" y="0"/>
                </a:lnTo>
                <a:lnTo>
                  <a:pt x="3484761" y="3271319"/>
                </a:lnTo>
                <a:lnTo>
                  <a:pt x="0" y="32713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87737" y="739131"/>
            <a:ext cx="12883789" cy="1009650"/>
          </a:xfrm>
          <a:prstGeom prst="rect">
            <a:avLst/>
          </a:prstGeom>
        </p:spPr>
        <p:txBody>
          <a:bodyPr anchor="t" rtlCol="false" tIns="0" lIns="0" bIns="0" rIns="0">
            <a:spAutoFit/>
          </a:bodyPr>
          <a:lstStyle/>
          <a:p>
            <a:pPr algn="l">
              <a:lnSpc>
                <a:spcPts val="8399"/>
              </a:lnSpc>
              <a:spcBef>
                <a:spcPct val="0"/>
              </a:spcBef>
            </a:pPr>
            <a:r>
              <a:rPr lang="en-US" sz="5999">
                <a:solidFill>
                  <a:srgbClr val="334C8A"/>
                </a:solidFill>
                <a:latin typeface="Montserrat Extra-Bold"/>
                <a:ea typeface="Montserrat Extra-Bold"/>
                <a:cs typeface="Montserrat Extra-Bold"/>
                <a:sym typeface="Montserrat Extra-Bold"/>
              </a:rPr>
              <a:t>3. Quy trình quản lý dự án</a:t>
            </a:r>
          </a:p>
        </p:txBody>
      </p:sp>
      <p:sp>
        <p:nvSpPr>
          <p:cNvPr name="TextBox 8" id="8"/>
          <p:cNvSpPr txBox="true"/>
          <p:nvPr/>
        </p:nvSpPr>
        <p:spPr>
          <a:xfrm rot="0">
            <a:off x="1510057" y="2408531"/>
            <a:ext cx="5746027" cy="727710"/>
          </a:xfrm>
          <a:prstGeom prst="rect">
            <a:avLst/>
          </a:prstGeom>
        </p:spPr>
        <p:txBody>
          <a:bodyPr anchor="t" rtlCol="false" tIns="0" lIns="0" bIns="0" rIns="0">
            <a:spAutoFit/>
          </a:bodyPr>
          <a:lstStyle/>
          <a:p>
            <a:pPr algn="l">
              <a:lnSpc>
                <a:spcPts val="1679"/>
              </a:lnSpc>
            </a:pPr>
          </a:p>
          <a:p>
            <a:pPr algn="l">
              <a:lnSpc>
                <a:spcPts val="4200"/>
              </a:lnSpc>
              <a:spcBef>
                <a:spcPct val="0"/>
              </a:spcBef>
            </a:pPr>
            <a:r>
              <a:rPr lang="en-US" sz="3000">
                <a:solidFill>
                  <a:srgbClr val="334C8A"/>
                </a:solidFill>
                <a:latin typeface="Montserrat Extra-Bold"/>
                <a:ea typeface="Montserrat Extra-Bold"/>
                <a:cs typeface="Montserrat Extra-Bold"/>
                <a:sym typeface="Montserrat Extra-Bold"/>
              </a:rPr>
              <a:t>3. Thời gian thực hiện</a:t>
            </a:r>
          </a:p>
        </p:txBody>
      </p:sp>
      <p:sp>
        <p:nvSpPr>
          <p:cNvPr name="TextBox 9" id="9"/>
          <p:cNvSpPr txBox="true"/>
          <p:nvPr/>
        </p:nvSpPr>
        <p:spPr>
          <a:xfrm rot="0">
            <a:off x="5647395" y="3593441"/>
            <a:ext cx="10418961" cy="1500378"/>
          </a:xfrm>
          <a:prstGeom prst="rect">
            <a:avLst/>
          </a:prstGeom>
        </p:spPr>
        <p:txBody>
          <a:bodyPr anchor="t" rtlCol="false" tIns="0" lIns="0" bIns="0" rIns="0">
            <a:spAutoFit/>
          </a:bodyPr>
          <a:lstStyle/>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Thời gian thực hiện dự án: 110 ngày</a:t>
            </a:r>
          </a:p>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Từ ngày 16/03/2024 - 04/07/2024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6333923"/>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Freeform 5" id="5"/>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914444" y="3329424"/>
            <a:ext cx="9654744" cy="6409797"/>
          </a:xfrm>
          <a:custGeom>
            <a:avLst/>
            <a:gdLst/>
            <a:ahLst/>
            <a:cxnLst/>
            <a:rect r="r" b="b" t="t" l="l"/>
            <a:pathLst>
              <a:path h="6409797" w="9654744">
                <a:moveTo>
                  <a:pt x="0" y="0"/>
                </a:moveTo>
                <a:lnTo>
                  <a:pt x="9654743" y="0"/>
                </a:lnTo>
                <a:lnTo>
                  <a:pt x="9654743" y="6409797"/>
                </a:lnTo>
                <a:lnTo>
                  <a:pt x="0" y="6409797"/>
                </a:lnTo>
                <a:lnTo>
                  <a:pt x="0" y="0"/>
                </a:lnTo>
                <a:close/>
              </a:path>
            </a:pathLst>
          </a:custGeom>
          <a:blipFill>
            <a:blip r:embed="rId4"/>
            <a:stretch>
              <a:fillRect l="0" t="0" r="0" b="-13311"/>
            </a:stretch>
          </a:blipFill>
        </p:spPr>
      </p:sp>
      <p:sp>
        <p:nvSpPr>
          <p:cNvPr name="TextBox 7" id="7"/>
          <p:cNvSpPr txBox="true"/>
          <p:nvPr/>
        </p:nvSpPr>
        <p:spPr>
          <a:xfrm rot="0">
            <a:off x="687737" y="739131"/>
            <a:ext cx="12883789" cy="1009650"/>
          </a:xfrm>
          <a:prstGeom prst="rect">
            <a:avLst/>
          </a:prstGeom>
        </p:spPr>
        <p:txBody>
          <a:bodyPr anchor="t" rtlCol="false" tIns="0" lIns="0" bIns="0" rIns="0">
            <a:spAutoFit/>
          </a:bodyPr>
          <a:lstStyle/>
          <a:p>
            <a:pPr algn="l">
              <a:lnSpc>
                <a:spcPts val="8399"/>
              </a:lnSpc>
              <a:spcBef>
                <a:spcPct val="0"/>
              </a:spcBef>
            </a:pPr>
            <a:r>
              <a:rPr lang="en-US" sz="5999">
                <a:solidFill>
                  <a:srgbClr val="334C8A"/>
                </a:solidFill>
                <a:latin typeface="Montserrat Extra-Bold"/>
                <a:ea typeface="Montserrat Extra-Bold"/>
                <a:cs typeface="Montserrat Extra-Bold"/>
                <a:sym typeface="Montserrat Extra-Bold"/>
              </a:rPr>
              <a:t>3. Quy trình quản lý dự án</a:t>
            </a:r>
          </a:p>
        </p:txBody>
      </p:sp>
      <p:sp>
        <p:nvSpPr>
          <p:cNvPr name="TextBox 8" id="8"/>
          <p:cNvSpPr txBox="true"/>
          <p:nvPr/>
        </p:nvSpPr>
        <p:spPr>
          <a:xfrm rot="0">
            <a:off x="1510057" y="2313281"/>
            <a:ext cx="5746027" cy="727710"/>
          </a:xfrm>
          <a:prstGeom prst="rect">
            <a:avLst/>
          </a:prstGeom>
        </p:spPr>
        <p:txBody>
          <a:bodyPr anchor="t" rtlCol="false" tIns="0" lIns="0" bIns="0" rIns="0">
            <a:spAutoFit/>
          </a:bodyPr>
          <a:lstStyle/>
          <a:p>
            <a:pPr algn="l">
              <a:lnSpc>
                <a:spcPts val="1679"/>
              </a:lnSpc>
            </a:pPr>
          </a:p>
          <a:p>
            <a:pPr algn="l">
              <a:lnSpc>
                <a:spcPts val="4200"/>
              </a:lnSpc>
              <a:spcBef>
                <a:spcPct val="0"/>
              </a:spcBef>
            </a:pPr>
            <a:r>
              <a:rPr lang="en-US" sz="3000">
                <a:solidFill>
                  <a:srgbClr val="334C8A"/>
                </a:solidFill>
                <a:latin typeface="Montserrat Extra-Bold"/>
                <a:ea typeface="Montserrat Extra-Bold"/>
                <a:cs typeface="Montserrat Extra-Bold"/>
                <a:sym typeface="Montserrat Extra-Bold"/>
              </a:rPr>
              <a:t>4. Trong quá trình thực hiện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6333923"/>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Freeform 5" id="5"/>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90839" y="3431516"/>
            <a:ext cx="11455267" cy="5862747"/>
          </a:xfrm>
          <a:custGeom>
            <a:avLst/>
            <a:gdLst/>
            <a:ahLst/>
            <a:cxnLst/>
            <a:rect r="r" b="b" t="t" l="l"/>
            <a:pathLst>
              <a:path h="5862747" w="11455267">
                <a:moveTo>
                  <a:pt x="0" y="0"/>
                </a:moveTo>
                <a:lnTo>
                  <a:pt x="11455267" y="0"/>
                </a:lnTo>
                <a:lnTo>
                  <a:pt x="11455267" y="5862747"/>
                </a:lnTo>
                <a:lnTo>
                  <a:pt x="0" y="5862747"/>
                </a:lnTo>
                <a:lnTo>
                  <a:pt x="0" y="0"/>
                </a:lnTo>
                <a:close/>
              </a:path>
            </a:pathLst>
          </a:custGeom>
          <a:blipFill>
            <a:blip r:embed="rId4"/>
            <a:stretch>
              <a:fillRect l="0" t="0" r="0" b="0"/>
            </a:stretch>
          </a:blipFill>
        </p:spPr>
      </p:sp>
      <p:sp>
        <p:nvSpPr>
          <p:cNvPr name="TextBox 7" id="7"/>
          <p:cNvSpPr txBox="true"/>
          <p:nvPr/>
        </p:nvSpPr>
        <p:spPr>
          <a:xfrm rot="0">
            <a:off x="687737" y="739131"/>
            <a:ext cx="12883789" cy="1009650"/>
          </a:xfrm>
          <a:prstGeom prst="rect">
            <a:avLst/>
          </a:prstGeom>
        </p:spPr>
        <p:txBody>
          <a:bodyPr anchor="t" rtlCol="false" tIns="0" lIns="0" bIns="0" rIns="0">
            <a:spAutoFit/>
          </a:bodyPr>
          <a:lstStyle/>
          <a:p>
            <a:pPr algn="l">
              <a:lnSpc>
                <a:spcPts val="8399"/>
              </a:lnSpc>
              <a:spcBef>
                <a:spcPct val="0"/>
              </a:spcBef>
            </a:pPr>
            <a:r>
              <a:rPr lang="en-US" sz="5999">
                <a:solidFill>
                  <a:srgbClr val="334C8A"/>
                </a:solidFill>
                <a:latin typeface="Montserrat Extra-Bold"/>
                <a:ea typeface="Montserrat Extra-Bold"/>
                <a:cs typeface="Montserrat Extra-Bold"/>
                <a:sym typeface="Montserrat Extra-Bold"/>
              </a:rPr>
              <a:t>3. Quy trình quản lý dự án</a:t>
            </a:r>
          </a:p>
        </p:txBody>
      </p:sp>
      <p:sp>
        <p:nvSpPr>
          <p:cNvPr name="TextBox 8" id="8"/>
          <p:cNvSpPr txBox="true"/>
          <p:nvPr/>
        </p:nvSpPr>
        <p:spPr>
          <a:xfrm rot="0">
            <a:off x="1510057" y="2313281"/>
            <a:ext cx="5746027" cy="727710"/>
          </a:xfrm>
          <a:prstGeom prst="rect">
            <a:avLst/>
          </a:prstGeom>
        </p:spPr>
        <p:txBody>
          <a:bodyPr anchor="t" rtlCol="false" tIns="0" lIns="0" bIns="0" rIns="0">
            <a:spAutoFit/>
          </a:bodyPr>
          <a:lstStyle/>
          <a:p>
            <a:pPr algn="l">
              <a:lnSpc>
                <a:spcPts val="1679"/>
              </a:lnSpc>
            </a:pPr>
          </a:p>
          <a:p>
            <a:pPr algn="l">
              <a:lnSpc>
                <a:spcPts val="4200"/>
              </a:lnSpc>
              <a:spcBef>
                <a:spcPct val="0"/>
              </a:spcBef>
            </a:pPr>
            <a:r>
              <a:rPr lang="en-US" sz="3000">
                <a:solidFill>
                  <a:srgbClr val="334C8A"/>
                </a:solidFill>
                <a:latin typeface="Montserrat Extra-Bold"/>
                <a:ea typeface="Montserrat Extra-Bold"/>
                <a:cs typeface="Montserrat Extra-Bold"/>
                <a:sym typeface="Montserrat Extra-Bold"/>
              </a:rPr>
              <a:t>4. Trong quá trình thực hiện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6333923"/>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Freeform 5" id="5"/>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018976" y="3040991"/>
            <a:ext cx="11478692" cy="7062129"/>
          </a:xfrm>
          <a:custGeom>
            <a:avLst/>
            <a:gdLst/>
            <a:ahLst/>
            <a:cxnLst/>
            <a:rect r="r" b="b" t="t" l="l"/>
            <a:pathLst>
              <a:path h="7062129" w="11478692">
                <a:moveTo>
                  <a:pt x="0" y="0"/>
                </a:moveTo>
                <a:lnTo>
                  <a:pt x="11478691" y="0"/>
                </a:lnTo>
                <a:lnTo>
                  <a:pt x="11478691" y="7062128"/>
                </a:lnTo>
                <a:lnTo>
                  <a:pt x="0" y="7062128"/>
                </a:lnTo>
                <a:lnTo>
                  <a:pt x="0" y="0"/>
                </a:lnTo>
                <a:close/>
              </a:path>
            </a:pathLst>
          </a:custGeom>
          <a:blipFill>
            <a:blip r:embed="rId4"/>
            <a:stretch>
              <a:fillRect l="0" t="0" r="0" b="0"/>
            </a:stretch>
          </a:blipFill>
        </p:spPr>
      </p:sp>
      <p:sp>
        <p:nvSpPr>
          <p:cNvPr name="TextBox 7" id="7"/>
          <p:cNvSpPr txBox="true"/>
          <p:nvPr/>
        </p:nvSpPr>
        <p:spPr>
          <a:xfrm rot="0">
            <a:off x="687737" y="739131"/>
            <a:ext cx="12883789" cy="1009650"/>
          </a:xfrm>
          <a:prstGeom prst="rect">
            <a:avLst/>
          </a:prstGeom>
        </p:spPr>
        <p:txBody>
          <a:bodyPr anchor="t" rtlCol="false" tIns="0" lIns="0" bIns="0" rIns="0">
            <a:spAutoFit/>
          </a:bodyPr>
          <a:lstStyle/>
          <a:p>
            <a:pPr algn="l">
              <a:lnSpc>
                <a:spcPts val="8399"/>
              </a:lnSpc>
              <a:spcBef>
                <a:spcPct val="0"/>
              </a:spcBef>
            </a:pPr>
            <a:r>
              <a:rPr lang="en-US" sz="5999">
                <a:solidFill>
                  <a:srgbClr val="334C8A"/>
                </a:solidFill>
                <a:latin typeface="Montserrat Extra-Bold"/>
                <a:ea typeface="Montserrat Extra-Bold"/>
                <a:cs typeface="Montserrat Extra-Bold"/>
                <a:sym typeface="Montserrat Extra-Bold"/>
              </a:rPr>
              <a:t>3. Quy trình quản lý dự án</a:t>
            </a:r>
          </a:p>
        </p:txBody>
      </p:sp>
      <p:sp>
        <p:nvSpPr>
          <p:cNvPr name="TextBox 8" id="8"/>
          <p:cNvSpPr txBox="true"/>
          <p:nvPr/>
        </p:nvSpPr>
        <p:spPr>
          <a:xfrm rot="0">
            <a:off x="1510057" y="2313281"/>
            <a:ext cx="5746027" cy="727710"/>
          </a:xfrm>
          <a:prstGeom prst="rect">
            <a:avLst/>
          </a:prstGeom>
        </p:spPr>
        <p:txBody>
          <a:bodyPr anchor="t" rtlCol="false" tIns="0" lIns="0" bIns="0" rIns="0">
            <a:spAutoFit/>
          </a:bodyPr>
          <a:lstStyle/>
          <a:p>
            <a:pPr algn="l">
              <a:lnSpc>
                <a:spcPts val="1679"/>
              </a:lnSpc>
            </a:pPr>
          </a:p>
          <a:p>
            <a:pPr algn="l">
              <a:lnSpc>
                <a:spcPts val="4200"/>
              </a:lnSpc>
              <a:spcBef>
                <a:spcPct val="0"/>
              </a:spcBef>
            </a:pPr>
            <a:r>
              <a:rPr lang="en-US" sz="3000">
                <a:solidFill>
                  <a:srgbClr val="334C8A"/>
                </a:solidFill>
                <a:latin typeface="Montserrat Extra-Bold"/>
                <a:ea typeface="Montserrat Extra-Bold"/>
                <a:cs typeface="Montserrat Extra-Bold"/>
                <a:sym typeface="Montserrat Extra-Bold"/>
              </a:rPr>
              <a:t>4. Trong quá trình thực hiện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6333923"/>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TextBox 5" id="5"/>
          <p:cNvSpPr txBox="true"/>
          <p:nvPr/>
        </p:nvSpPr>
        <p:spPr>
          <a:xfrm rot="0">
            <a:off x="687737" y="739131"/>
            <a:ext cx="12883789" cy="1009650"/>
          </a:xfrm>
          <a:prstGeom prst="rect">
            <a:avLst/>
          </a:prstGeom>
        </p:spPr>
        <p:txBody>
          <a:bodyPr anchor="t" rtlCol="false" tIns="0" lIns="0" bIns="0" rIns="0">
            <a:spAutoFit/>
          </a:bodyPr>
          <a:lstStyle/>
          <a:p>
            <a:pPr algn="l">
              <a:lnSpc>
                <a:spcPts val="8399"/>
              </a:lnSpc>
              <a:spcBef>
                <a:spcPct val="0"/>
              </a:spcBef>
            </a:pPr>
            <a:r>
              <a:rPr lang="en-US" sz="5999">
                <a:solidFill>
                  <a:srgbClr val="334C8A"/>
                </a:solidFill>
                <a:latin typeface="Montserrat Extra-Bold"/>
                <a:ea typeface="Montserrat Extra-Bold"/>
                <a:cs typeface="Montserrat Extra-Bold"/>
                <a:sym typeface="Montserrat Extra-Bold"/>
              </a:rPr>
              <a:t>4. Luồng Demo </a:t>
            </a:r>
          </a:p>
        </p:txBody>
      </p:sp>
      <p:sp>
        <p:nvSpPr>
          <p:cNvPr name="TextBox 6" id="6"/>
          <p:cNvSpPr txBox="true"/>
          <p:nvPr/>
        </p:nvSpPr>
        <p:spPr>
          <a:xfrm rot="0">
            <a:off x="1590425" y="4214839"/>
            <a:ext cx="2428551" cy="514350"/>
          </a:xfrm>
          <a:prstGeom prst="rect">
            <a:avLst/>
          </a:prstGeom>
        </p:spPr>
        <p:txBody>
          <a:bodyPr anchor="t" rtlCol="false" tIns="0" lIns="0" bIns="0" rIns="0">
            <a:spAutoFit/>
          </a:bodyPr>
          <a:lstStyle/>
          <a:p>
            <a:pPr algn="l" marL="0" indent="0" lvl="0">
              <a:lnSpc>
                <a:spcPts val="4200"/>
              </a:lnSpc>
              <a:spcBef>
                <a:spcPct val="0"/>
              </a:spcBef>
            </a:pPr>
            <a:r>
              <a:rPr lang="en-US" sz="3000" u="sng">
                <a:solidFill>
                  <a:srgbClr val="334C8A"/>
                </a:solidFill>
                <a:latin typeface="Montserrat Extra-Bold"/>
                <a:ea typeface="Montserrat Extra-Bold"/>
                <a:cs typeface="Montserrat Extra-Bold"/>
                <a:sym typeface="Montserrat Extra-Bold"/>
                <a:hlinkClick r:id="rId4" tooltip="https://github.com/21522683/lalamove_app.git"/>
              </a:rPr>
              <a:t>Link github</a:t>
            </a:r>
          </a:p>
        </p:txBody>
      </p:sp>
      <p:sp>
        <p:nvSpPr>
          <p:cNvPr name="TextBox 7" id="7"/>
          <p:cNvSpPr txBox="true"/>
          <p:nvPr/>
        </p:nvSpPr>
        <p:spPr>
          <a:xfrm rot="0">
            <a:off x="1395448" y="3027389"/>
            <a:ext cx="9265960" cy="854075"/>
          </a:xfrm>
          <a:prstGeom prst="rect">
            <a:avLst/>
          </a:prstGeom>
        </p:spPr>
        <p:txBody>
          <a:bodyPr anchor="t" rtlCol="false" tIns="0" lIns="0" bIns="0" rIns="0">
            <a:spAutoFit/>
          </a:bodyPr>
          <a:lstStyle/>
          <a:p>
            <a:pPr algn="l" marL="0" indent="0" lvl="0">
              <a:lnSpc>
                <a:spcPts val="7000"/>
              </a:lnSpc>
              <a:spcBef>
                <a:spcPct val="0"/>
              </a:spcBef>
            </a:pPr>
            <a:r>
              <a:rPr lang="en-US" sz="5000">
                <a:solidFill>
                  <a:srgbClr val="334C8A"/>
                </a:solidFill>
                <a:latin typeface="Montserrat Extra-Bold"/>
                <a:ea typeface="Montserrat Extra-Bold"/>
                <a:cs typeface="Montserrat Extra-Bold"/>
                <a:sym typeface="Montserrat Extra-Bold"/>
              </a:rPr>
              <a:t>Mô tả một số luồng DEMO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481" r="0" b="-748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24387" y="2831449"/>
            <a:ext cx="4179414" cy="500380"/>
          </a:xfrm>
          <a:prstGeom prst="rect">
            <a:avLst/>
          </a:prstGeom>
        </p:spPr>
        <p:txBody>
          <a:bodyPr anchor="t" rtlCol="false" tIns="0" lIns="0" bIns="0" rIns="0">
            <a:spAutoFit/>
          </a:bodyPr>
          <a:lstStyle/>
          <a:p>
            <a:pPr algn="l" marL="604521" indent="-302261" lvl="1">
              <a:lnSpc>
                <a:spcPts val="3920"/>
              </a:lnSpc>
              <a:buFont typeface="Arial"/>
              <a:buChar char="•"/>
            </a:pPr>
            <a:r>
              <a:rPr lang="en-US" sz="2800" spc="84">
                <a:solidFill>
                  <a:srgbClr val="000000"/>
                </a:solidFill>
                <a:latin typeface="Roboto Bold"/>
                <a:ea typeface="Roboto Bold"/>
                <a:cs typeface="Roboto Bold"/>
                <a:sym typeface="Roboto Bold"/>
              </a:rPr>
              <a:t>Thành viên</a:t>
            </a:r>
          </a:p>
        </p:txBody>
      </p:sp>
      <p:sp>
        <p:nvSpPr>
          <p:cNvPr name="TextBox 3" id="3"/>
          <p:cNvSpPr txBox="true"/>
          <p:nvPr/>
        </p:nvSpPr>
        <p:spPr>
          <a:xfrm rot="0">
            <a:off x="2767205" y="3503279"/>
            <a:ext cx="5473190" cy="500380"/>
          </a:xfrm>
          <a:prstGeom prst="rect">
            <a:avLst/>
          </a:prstGeom>
        </p:spPr>
        <p:txBody>
          <a:bodyPr anchor="t" rtlCol="false" tIns="0" lIns="0" bIns="0" rIns="0">
            <a:spAutoFit/>
          </a:bodyPr>
          <a:lstStyle/>
          <a:p>
            <a:pPr algn="just">
              <a:lnSpc>
                <a:spcPts val="3919"/>
              </a:lnSpc>
            </a:pPr>
            <a:r>
              <a:rPr lang="en-US" sz="2799" spc="11">
                <a:solidFill>
                  <a:srgbClr val="000000"/>
                </a:solidFill>
                <a:latin typeface="Roboto"/>
                <a:ea typeface="Roboto"/>
                <a:cs typeface="Roboto"/>
                <a:sym typeface="Roboto"/>
              </a:rPr>
              <a:t>Lê Quang Nhân      - 21522402</a:t>
            </a:r>
          </a:p>
        </p:txBody>
      </p:sp>
      <p:sp>
        <p:nvSpPr>
          <p:cNvPr name="TextBox 4" id="4"/>
          <p:cNvSpPr txBox="true"/>
          <p:nvPr/>
        </p:nvSpPr>
        <p:spPr>
          <a:xfrm rot="0">
            <a:off x="2767205" y="4127484"/>
            <a:ext cx="5473190" cy="500380"/>
          </a:xfrm>
          <a:prstGeom prst="rect">
            <a:avLst/>
          </a:prstGeom>
        </p:spPr>
        <p:txBody>
          <a:bodyPr anchor="t" rtlCol="false" tIns="0" lIns="0" bIns="0" rIns="0">
            <a:spAutoFit/>
          </a:bodyPr>
          <a:lstStyle/>
          <a:p>
            <a:pPr algn="just">
              <a:lnSpc>
                <a:spcPts val="3919"/>
              </a:lnSpc>
            </a:pPr>
            <a:r>
              <a:rPr lang="en-US" sz="2799" spc="11">
                <a:solidFill>
                  <a:srgbClr val="000000"/>
                </a:solidFill>
                <a:latin typeface="Roboto"/>
                <a:ea typeface="Roboto"/>
                <a:cs typeface="Roboto"/>
                <a:sym typeface="Roboto"/>
              </a:rPr>
              <a:t>Nguyễn Văn Phát   - 21522448</a:t>
            </a:r>
          </a:p>
        </p:txBody>
      </p:sp>
      <p:sp>
        <p:nvSpPr>
          <p:cNvPr name="TextBox 5" id="5"/>
          <p:cNvSpPr txBox="true"/>
          <p:nvPr/>
        </p:nvSpPr>
        <p:spPr>
          <a:xfrm rot="0">
            <a:off x="2767205" y="4751689"/>
            <a:ext cx="5473190" cy="500380"/>
          </a:xfrm>
          <a:prstGeom prst="rect">
            <a:avLst/>
          </a:prstGeom>
        </p:spPr>
        <p:txBody>
          <a:bodyPr anchor="t" rtlCol="false" tIns="0" lIns="0" bIns="0" rIns="0">
            <a:spAutoFit/>
          </a:bodyPr>
          <a:lstStyle/>
          <a:p>
            <a:pPr algn="just">
              <a:lnSpc>
                <a:spcPts val="3919"/>
              </a:lnSpc>
            </a:pPr>
            <a:r>
              <a:rPr lang="en-US" sz="2799" spc="11">
                <a:solidFill>
                  <a:srgbClr val="000000"/>
                </a:solidFill>
                <a:latin typeface="Roboto"/>
                <a:ea typeface="Roboto"/>
                <a:cs typeface="Roboto"/>
                <a:sym typeface="Roboto"/>
              </a:rPr>
              <a:t>Huỳnh Ngọc Quí     - 21520417</a:t>
            </a:r>
          </a:p>
        </p:txBody>
      </p:sp>
      <p:sp>
        <p:nvSpPr>
          <p:cNvPr name="Freeform 6" id="6"/>
          <p:cNvSpPr/>
          <p:nvPr/>
        </p:nvSpPr>
        <p:spPr>
          <a:xfrm flipH="false" flipV="false" rot="0">
            <a:off x="8990569" y="5363704"/>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776484" y="3813730"/>
            <a:ext cx="6927694" cy="5227260"/>
          </a:xfrm>
          <a:custGeom>
            <a:avLst/>
            <a:gdLst/>
            <a:ahLst/>
            <a:cxnLst/>
            <a:rect r="r" b="b" t="t" l="l"/>
            <a:pathLst>
              <a:path h="5227260" w="6927694">
                <a:moveTo>
                  <a:pt x="0" y="0"/>
                </a:moveTo>
                <a:lnTo>
                  <a:pt x="6927695" y="0"/>
                </a:lnTo>
                <a:lnTo>
                  <a:pt x="6927695" y="5227260"/>
                </a:lnTo>
                <a:lnTo>
                  <a:pt x="0" y="5227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767205" y="5348406"/>
            <a:ext cx="5473190" cy="500380"/>
          </a:xfrm>
          <a:prstGeom prst="rect">
            <a:avLst/>
          </a:prstGeom>
        </p:spPr>
        <p:txBody>
          <a:bodyPr anchor="t" rtlCol="false" tIns="0" lIns="0" bIns="0" rIns="0">
            <a:spAutoFit/>
          </a:bodyPr>
          <a:lstStyle/>
          <a:p>
            <a:pPr algn="just">
              <a:lnSpc>
                <a:spcPts val="3919"/>
              </a:lnSpc>
            </a:pPr>
            <a:r>
              <a:rPr lang="en-US" sz="2799" spc="11">
                <a:solidFill>
                  <a:srgbClr val="000000"/>
                </a:solidFill>
                <a:latin typeface="Roboto"/>
                <a:ea typeface="Roboto"/>
                <a:cs typeface="Roboto"/>
                <a:sym typeface="Roboto"/>
              </a:rPr>
              <a:t>Phan Trọng Tính    - 21522683</a:t>
            </a:r>
          </a:p>
        </p:txBody>
      </p:sp>
      <p:sp>
        <p:nvSpPr>
          <p:cNvPr name="Freeform 9" id="9"/>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1" id="11"/>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TextBox 12" id="12"/>
          <p:cNvSpPr txBox="true"/>
          <p:nvPr/>
        </p:nvSpPr>
        <p:spPr>
          <a:xfrm rot="0">
            <a:off x="1324387" y="770892"/>
            <a:ext cx="6422168" cy="936625"/>
          </a:xfrm>
          <a:prstGeom prst="rect">
            <a:avLst/>
          </a:prstGeom>
        </p:spPr>
        <p:txBody>
          <a:bodyPr anchor="t" rtlCol="false" tIns="0" lIns="0" bIns="0" rIns="0">
            <a:spAutoFit/>
          </a:bodyPr>
          <a:lstStyle/>
          <a:p>
            <a:pPr algn="l" marL="0" indent="0" lvl="0">
              <a:lnSpc>
                <a:spcPts val="7699"/>
              </a:lnSpc>
              <a:spcBef>
                <a:spcPct val="0"/>
              </a:spcBef>
            </a:pPr>
            <a:r>
              <a:rPr lang="en-US" sz="5499">
                <a:solidFill>
                  <a:srgbClr val="334C8A"/>
                </a:solidFill>
                <a:latin typeface="Montserrat Extra-Bold"/>
                <a:ea typeface="Montserrat Extra-Bold"/>
                <a:cs typeface="Montserrat Extra-Bold"/>
                <a:sym typeface="Montserrat Extra-Bold"/>
              </a:rPr>
              <a:t>Nhân sự nhóm 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481" r="0" b="-7481"/>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481" r="0" b="-7481"/>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70217" y="2284280"/>
            <a:ext cx="5417258" cy="4757337"/>
          </a:xfrm>
          <a:custGeom>
            <a:avLst/>
            <a:gdLst/>
            <a:ahLst/>
            <a:cxnLst/>
            <a:rect r="r" b="b" t="t" l="l"/>
            <a:pathLst>
              <a:path h="4757337" w="5417258">
                <a:moveTo>
                  <a:pt x="0" y="0"/>
                </a:moveTo>
                <a:lnTo>
                  <a:pt x="5417258" y="0"/>
                </a:lnTo>
                <a:lnTo>
                  <a:pt x="5417258" y="4757337"/>
                </a:lnTo>
                <a:lnTo>
                  <a:pt x="0" y="4757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58364" y="2995380"/>
            <a:ext cx="1187290" cy="929055"/>
          </a:xfrm>
          <a:custGeom>
            <a:avLst/>
            <a:gdLst/>
            <a:ahLst/>
            <a:cxnLst/>
            <a:rect r="r" b="b" t="t" l="l"/>
            <a:pathLst>
              <a:path h="929055" w="1187290">
                <a:moveTo>
                  <a:pt x="0" y="0"/>
                </a:moveTo>
                <a:lnTo>
                  <a:pt x="1187290" y="0"/>
                </a:lnTo>
                <a:lnTo>
                  <a:pt x="1187290" y="929054"/>
                </a:lnTo>
                <a:lnTo>
                  <a:pt x="0" y="92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52009" y="4850867"/>
            <a:ext cx="7639844" cy="2190750"/>
          </a:xfrm>
          <a:prstGeom prst="rect">
            <a:avLst/>
          </a:prstGeom>
        </p:spPr>
        <p:txBody>
          <a:bodyPr anchor="t" rtlCol="false" tIns="0" lIns="0" bIns="0" rIns="0">
            <a:spAutoFit/>
          </a:bodyPr>
          <a:lstStyle/>
          <a:p>
            <a:pPr algn="l" marL="0" indent="0" lvl="0">
              <a:lnSpc>
                <a:spcPts val="8640"/>
              </a:lnSpc>
            </a:pPr>
            <a:r>
              <a:rPr lang="en-US" sz="7200" spc="215">
                <a:solidFill>
                  <a:srgbClr val="000000"/>
                </a:solidFill>
                <a:latin typeface="Montserrat Extra-Bold"/>
                <a:ea typeface="Montserrat Extra-Bold"/>
                <a:cs typeface="Montserrat Extra-Bold"/>
                <a:sym typeface="Montserrat Extra-Bold"/>
              </a:rPr>
              <a:t>Thanks for your listening</a:t>
            </a:r>
          </a:p>
        </p:txBody>
      </p:sp>
      <p:grpSp>
        <p:nvGrpSpPr>
          <p:cNvPr name="Group 5" id="5"/>
          <p:cNvGrpSpPr/>
          <p:nvPr/>
        </p:nvGrpSpPr>
        <p:grpSpPr>
          <a:xfrm rot="5400000">
            <a:off x="1027748" y="1752871"/>
            <a:ext cx="1189812" cy="1187909"/>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E5BB2"/>
            </a:solidFill>
          </p:spPr>
        </p:sp>
      </p:grpSp>
      <p:sp>
        <p:nvSpPr>
          <p:cNvPr name="AutoShape 7" id="7"/>
          <p:cNvSpPr/>
          <p:nvPr/>
        </p:nvSpPr>
        <p:spPr>
          <a:xfrm rot="0">
            <a:off x="1028700" y="8525555"/>
            <a:ext cx="16230600"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44740" y="1209388"/>
            <a:ext cx="12198520" cy="800100"/>
          </a:xfrm>
          <a:prstGeom prst="rect">
            <a:avLst/>
          </a:prstGeom>
        </p:spPr>
        <p:txBody>
          <a:bodyPr anchor="t" rtlCol="false" tIns="0" lIns="0" bIns="0" rIns="0">
            <a:spAutoFit/>
          </a:bodyPr>
          <a:lstStyle/>
          <a:p>
            <a:pPr algn="ctr" marL="0" indent="0" lvl="0">
              <a:lnSpc>
                <a:spcPts val="6000"/>
              </a:lnSpc>
            </a:pPr>
            <a:r>
              <a:rPr lang="en-US" sz="6000">
                <a:solidFill>
                  <a:srgbClr val="000000"/>
                </a:solidFill>
                <a:latin typeface="Montserrat Extra-Bold"/>
                <a:ea typeface="Montserrat Extra-Bold"/>
                <a:cs typeface="Montserrat Extra-Bold"/>
                <a:sym typeface="Montserrat Extra-Bold"/>
              </a:rPr>
              <a:t>Report Contents</a:t>
            </a:r>
          </a:p>
        </p:txBody>
      </p:sp>
      <p:sp>
        <p:nvSpPr>
          <p:cNvPr name="Freeform 3" id="3"/>
          <p:cNvSpPr/>
          <p:nvPr/>
        </p:nvSpPr>
        <p:spPr>
          <a:xfrm flipH="false" flipV="false" rot="0">
            <a:off x="-2955400" y="5297805"/>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3532905"/>
            <a:ext cx="6479425" cy="4653405"/>
          </a:xfrm>
          <a:custGeom>
            <a:avLst/>
            <a:gdLst/>
            <a:ahLst/>
            <a:cxnLst/>
            <a:rect r="r" b="b" t="t" l="l"/>
            <a:pathLst>
              <a:path h="4653405" w="6479425">
                <a:moveTo>
                  <a:pt x="0" y="0"/>
                </a:moveTo>
                <a:lnTo>
                  <a:pt x="6479425" y="0"/>
                </a:lnTo>
                <a:lnTo>
                  <a:pt x="6479425" y="4653405"/>
                </a:lnTo>
                <a:lnTo>
                  <a:pt x="0" y="4653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859934" y="4197905"/>
            <a:ext cx="6289030" cy="480695"/>
            <a:chOff x="0" y="0"/>
            <a:chExt cx="8385373" cy="640927"/>
          </a:xfrm>
        </p:grpSpPr>
        <p:grpSp>
          <p:nvGrpSpPr>
            <p:cNvPr name="Group 6" id="6"/>
            <p:cNvGrpSpPr/>
            <p:nvPr/>
          </p:nvGrpSpPr>
          <p:grpSpPr>
            <a:xfrm rot="0">
              <a:off x="0" y="84037"/>
              <a:ext cx="533190" cy="532337"/>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E5BB2"/>
              </a:solidFill>
            </p:spPr>
          </p:sp>
        </p:grpSp>
        <p:sp>
          <p:nvSpPr>
            <p:cNvPr name="AutoShape 8" id="8"/>
            <p:cNvSpPr/>
            <p:nvPr/>
          </p:nvSpPr>
          <p:spPr>
            <a:xfrm>
              <a:off x="0" y="622723"/>
              <a:ext cx="8385373" cy="0"/>
            </a:xfrm>
            <a:prstGeom prst="line">
              <a:avLst/>
            </a:prstGeom>
            <a:ln cap="flat" w="12700">
              <a:solidFill>
                <a:srgbClr val="000000"/>
              </a:solidFill>
              <a:prstDash val="solid"/>
              <a:headEnd type="none" len="sm" w="sm"/>
              <a:tailEnd type="none" len="sm" w="sm"/>
            </a:ln>
          </p:spPr>
        </p:sp>
        <p:sp>
          <p:nvSpPr>
            <p:cNvPr name="TextBox 9" id="9"/>
            <p:cNvSpPr txBox="true"/>
            <p:nvPr/>
          </p:nvSpPr>
          <p:spPr>
            <a:xfrm rot="0">
              <a:off x="1087786" y="-76200"/>
              <a:ext cx="7297587" cy="717127"/>
            </a:xfrm>
            <a:prstGeom prst="rect">
              <a:avLst/>
            </a:prstGeom>
          </p:spPr>
          <p:txBody>
            <a:bodyPr anchor="t" rtlCol="false" tIns="0" lIns="0" bIns="0" rIns="0">
              <a:spAutoFit/>
            </a:bodyPr>
            <a:lstStyle/>
            <a:p>
              <a:pPr algn="l">
                <a:lnSpc>
                  <a:spcPts val="4480"/>
                </a:lnSpc>
              </a:pPr>
              <a:r>
                <a:rPr lang="en-US" sz="3200" spc="16">
                  <a:solidFill>
                    <a:srgbClr val="000000"/>
                  </a:solidFill>
                  <a:latin typeface="Roboto"/>
                  <a:ea typeface="Roboto"/>
                  <a:cs typeface="Roboto"/>
                  <a:sym typeface="Roboto"/>
                </a:rPr>
                <a:t>2. Đối tượng sử dụng</a:t>
              </a:r>
            </a:p>
          </p:txBody>
        </p:sp>
      </p:grpSp>
      <p:grpSp>
        <p:nvGrpSpPr>
          <p:cNvPr name="Group 10" id="10"/>
          <p:cNvGrpSpPr/>
          <p:nvPr/>
        </p:nvGrpSpPr>
        <p:grpSpPr>
          <a:xfrm rot="0">
            <a:off x="9859934" y="5754925"/>
            <a:ext cx="6289030" cy="480695"/>
            <a:chOff x="0" y="0"/>
            <a:chExt cx="8385373" cy="640927"/>
          </a:xfrm>
        </p:grpSpPr>
        <p:grpSp>
          <p:nvGrpSpPr>
            <p:cNvPr name="Group 11" id="11"/>
            <p:cNvGrpSpPr/>
            <p:nvPr/>
          </p:nvGrpSpPr>
          <p:grpSpPr>
            <a:xfrm rot="0">
              <a:off x="0" y="70512"/>
              <a:ext cx="533190" cy="532337"/>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E5BB2"/>
              </a:solidFill>
            </p:spPr>
          </p:sp>
        </p:grpSp>
        <p:sp>
          <p:nvSpPr>
            <p:cNvPr name="AutoShape 13" id="13"/>
            <p:cNvSpPr/>
            <p:nvPr/>
          </p:nvSpPr>
          <p:spPr>
            <a:xfrm>
              <a:off x="0" y="610023"/>
              <a:ext cx="8385373" cy="0"/>
            </a:xfrm>
            <a:prstGeom prst="line">
              <a:avLst/>
            </a:prstGeom>
            <a:ln cap="flat" w="12700">
              <a:solidFill>
                <a:srgbClr val="000000"/>
              </a:solidFill>
              <a:prstDash val="solid"/>
              <a:headEnd type="none" len="sm" w="sm"/>
              <a:tailEnd type="none" len="sm" w="sm"/>
            </a:ln>
          </p:spPr>
        </p:sp>
        <p:sp>
          <p:nvSpPr>
            <p:cNvPr name="TextBox 14" id="14"/>
            <p:cNvSpPr txBox="true"/>
            <p:nvPr/>
          </p:nvSpPr>
          <p:spPr>
            <a:xfrm rot="0">
              <a:off x="1087786" y="-76200"/>
              <a:ext cx="7297587" cy="717127"/>
            </a:xfrm>
            <a:prstGeom prst="rect">
              <a:avLst/>
            </a:prstGeom>
          </p:spPr>
          <p:txBody>
            <a:bodyPr anchor="t" rtlCol="false" tIns="0" lIns="0" bIns="0" rIns="0">
              <a:spAutoFit/>
            </a:bodyPr>
            <a:lstStyle/>
            <a:p>
              <a:pPr algn="l">
                <a:lnSpc>
                  <a:spcPts val="4480"/>
                </a:lnSpc>
              </a:pPr>
              <a:r>
                <a:rPr lang="en-US" sz="3200" spc="16">
                  <a:solidFill>
                    <a:srgbClr val="000000"/>
                  </a:solidFill>
                  <a:latin typeface="Roboto"/>
                  <a:ea typeface="Roboto"/>
                  <a:cs typeface="Roboto"/>
                  <a:sym typeface="Roboto"/>
                </a:rPr>
                <a:t>3. Quy trình quản lý dự án</a:t>
              </a:r>
            </a:p>
          </p:txBody>
        </p:sp>
      </p:grpSp>
      <p:grpSp>
        <p:nvGrpSpPr>
          <p:cNvPr name="Group 15" id="15"/>
          <p:cNvGrpSpPr/>
          <p:nvPr/>
        </p:nvGrpSpPr>
        <p:grpSpPr>
          <a:xfrm rot="0">
            <a:off x="9859934" y="7311945"/>
            <a:ext cx="6289030" cy="480695"/>
            <a:chOff x="0" y="0"/>
            <a:chExt cx="8385373" cy="640927"/>
          </a:xfrm>
        </p:grpSpPr>
        <p:grpSp>
          <p:nvGrpSpPr>
            <p:cNvPr name="Group 16" id="16"/>
            <p:cNvGrpSpPr/>
            <p:nvPr/>
          </p:nvGrpSpPr>
          <p:grpSpPr>
            <a:xfrm rot="0">
              <a:off x="0" y="50800"/>
              <a:ext cx="533190" cy="532337"/>
              <a:chOff x="0" y="0"/>
              <a:chExt cx="6350000" cy="6339840"/>
            </a:xfrm>
          </p:grpSpPr>
          <p:sp>
            <p:nvSpPr>
              <p:cNvPr name="Freeform 17" id="1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E5BB2"/>
              </a:solidFill>
            </p:spPr>
          </p:sp>
        </p:grpSp>
        <p:sp>
          <p:nvSpPr>
            <p:cNvPr name="AutoShape 18" id="18"/>
            <p:cNvSpPr/>
            <p:nvPr/>
          </p:nvSpPr>
          <p:spPr>
            <a:xfrm>
              <a:off x="0" y="571088"/>
              <a:ext cx="8385373" cy="0"/>
            </a:xfrm>
            <a:prstGeom prst="line">
              <a:avLst/>
            </a:prstGeom>
            <a:ln cap="flat" w="12700">
              <a:solidFill>
                <a:srgbClr val="000000"/>
              </a:solidFill>
              <a:prstDash val="solid"/>
              <a:headEnd type="none" len="sm" w="sm"/>
              <a:tailEnd type="none" len="sm" w="sm"/>
            </a:ln>
          </p:spPr>
        </p:sp>
        <p:sp>
          <p:nvSpPr>
            <p:cNvPr name="TextBox 19" id="19"/>
            <p:cNvSpPr txBox="true"/>
            <p:nvPr/>
          </p:nvSpPr>
          <p:spPr>
            <a:xfrm rot="0">
              <a:off x="1087786" y="-76200"/>
              <a:ext cx="7297587" cy="717127"/>
            </a:xfrm>
            <a:prstGeom prst="rect">
              <a:avLst/>
            </a:prstGeom>
          </p:spPr>
          <p:txBody>
            <a:bodyPr anchor="t" rtlCol="false" tIns="0" lIns="0" bIns="0" rIns="0">
              <a:spAutoFit/>
            </a:bodyPr>
            <a:lstStyle/>
            <a:p>
              <a:pPr algn="l">
                <a:lnSpc>
                  <a:spcPts val="4480"/>
                </a:lnSpc>
              </a:pPr>
              <a:r>
                <a:rPr lang="en-US" sz="3200" spc="16">
                  <a:solidFill>
                    <a:srgbClr val="000000"/>
                  </a:solidFill>
                  <a:latin typeface="Roboto"/>
                  <a:ea typeface="Roboto"/>
                  <a:cs typeface="Roboto"/>
                  <a:sym typeface="Roboto"/>
                </a:rPr>
                <a:t>4. Demo </a:t>
              </a:r>
            </a:p>
          </p:txBody>
        </p:sp>
      </p:grpSp>
      <p:grpSp>
        <p:nvGrpSpPr>
          <p:cNvPr name="Group 20" id="20"/>
          <p:cNvGrpSpPr/>
          <p:nvPr/>
        </p:nvGrpSpPr>
        <p:grpSpPr>
          <a:xfrm rot="0">
            <a:off x="9859934" y="2638845"/>
            <a:ext cx="6289030" cy="480695"/>
            <a:chOff x="0" y="0"/>
            <a:chExt cx="8385373" cy="640927"/>
          </a:xfrm>
        </p:grpSpPr>
        <p:grpSp>
          <p:nvGrpSpPr>
            <p:cNvPr name="Group 21" id="21"/>
            <p:cNvGrpSpPr/>
            <p:nvPr/>
          </p:nvGrpSpPr>
          <p:grpSpPr>
            <a:xfrm rot="0">
              <a:off x="0" y="84037"/>
              <a:ext cx="533190" cy="532337"/>
              <a:chOff x="0" y="0"/>
              <a:chExt cx="6350000" cy="6339840"/>
            </a:xfrm>
          </p:grpSpPr>
          <p:sp>
            <p:nvSpPr>
              <p:cNvPr name="Freeform 22" id="2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E5BB2"/>
              </a:solidFill>
            </p:spPr>
          </p:sp>
        </p:grpSp>
        <p:sp>
          <p:nvSpPr>
            <p:cNvPr name="AutoShape 23" id="23"/>
            <p:cNvSpPr/>
            <p:nvPr/>
          </p:nvSpPr>
          <p:spPr>
            <a:xfrm>
              <a:off x="0" y="622723"/>
              <a:ext cx="8385373" cy="0"/>
            </a:xfrm>
            <a:prstGeom prst="line">
              <a:avLst/>
            </a:prstGeom>
            <a:ln cap="flat" w="12700">
              <a:solidFill>
                <a:srgbClr val="000000"/>
              </a:solidFill>
              <a:prstDash val="solid"/>
              <a:headEnd type="none" len="sm" w="sm"/>
              <a:tailEnd type="none" len="sm" w="sm"/>
            </a:ln>
          </p:spPr>
        </p:sp>
        <p:sp>
          <p:nvSpPr>
            <p:cNvPr name="TextBox 24" id="24"/>
            <p:cNvSpPr txBox="true"/>
            <p:nvPr/>
          </p:nvSpPr>
          <p:spPr>
            <a:xfrm rot="0">
              <a:off x="1087786" y="-76200"/>
              <a:ext cx="7297587" cy="717127"/>
            </a:xfrm>
            <a:prstGeom prst="rect">
              <a:avLst/>
            </a:prstGeom>
          </p:spPr>
          <p:txBody>
            <a:bodyPr anchor="t" rtlCol="false" tIns="0" lIns="0" bIns="0" rIns="0">
              <a:spAutoFit/>
            </a:bodyPr>
            <a:lstStyle/>
            <a:p>
              <a:pPr algn="l">
                <a:lnSpc>
                  <a:spcPts val="4479"/>
                </a:lnSpc>
              </a:pPr>
              <a:r>
                <a:rPr lang="en-US" sz="3199" spc="15">
                  <a:solidFill>
                    <a:srgbClr val="000000"/>
                  </a:solidFill>
                  <a:latin typeface="Roboto"/>
                  <a:ea typeface="Roboto"/>
                  <a:cs typeface="Roboto"/>
                  <a:sym typeface="Roboto"/>
                </a:rPr>
                <a:t>1. Tổng quan về đề tài</a:t>
              </a:r>
            </a:p>
          </p:txBody>
        </p:sp>
      </p:grpSp>
      <p:sp>
        <p:nvSpPr>
          <p:cNvPr name="Freeform 25" id="25"/>
          <p:cNvSpPr/>
          <p:nvPr/>
        </p:nvSpPr>
        <p:spPr>
          <a:xfrm flipH="true" flipV="false" rot="-5400000">
            <a:off x="0"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23562" y="7442747"/>
            <a:ext cx="5864438" cy="2844253"/>
          </a:xfrm>
          <a:custGeom>
            <a:avLst/>
            <a:gdLst/>
            <a:ahLst/>
            <a:cxnLst/>
            <a:rect r="r" b="b" t="t" l="l"/>
            <a:pathLst>
              <a:path h="2844253" w="5864438">
                <a:moveTo>
                  <a:pt x="0" y="0"/>
                </a:moveTo>
                <a:lnTo>
                  <a:pt x="5864438" y="0"/>
                </a:lnTo>
                <a:lnTo>
                  <a:pt x="5864438" y="2844253"/>
                </a:lnTo>
                <a:lnTo>
                  <a:pt x="0" y="2844253"/>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TextBox 6" id="6"/>
          <p:cNvSpPr txBox="true"/>
          <p:nvPr/>
        </p:nvSpPr>
        <p:spPr>
          <a:xfrm rot="0">
            <a:off x="687737" y="739131"/>
            <a:ext cx="9326301" cy="1009650"/>
          </a:xfrm>
          <a:prstGeom prst="rect">
            <a:avLst/>
          </a:prstGeom>
        </p:spPr>
        <p:txBody>
          <a:bodyPr anchor="t" rtlCol="false" tIns="0" lIns="0" bIns="0" rIns="0">
            <a:spAutoFit/>
          </a:bodyPr>
          <a:lstStyle/>
          <a:p>
            <a:pPr algn="l" marL="1295397" indent="-647698" lvl="1">
              <a:lnSpc>
                <a:spcPts val="8399"/>
              </a:lnSpc>
              <a:spcBef>
                <a:spcPct val="0"/>
              </a:spcBef>
              <a:buAutoNum type="arabicPeriod" startAt="1"/>
            </a:pPr>
            <a:r>
              <a:rPr lang="en-US" sz="5999">
                <a:solidFill>
                  <a:srgbClr val="334C8A"/>
                </a:solidFill>
                <a:latin typeface="Montserrat Extra-Bold"/>
                <a:ea typeface="Montserrat Extra-Bold"/>
                <a:cs typeface="Montserrat Extra-Bold"/>
                <a:sym typeface="Montserrat Extra-Bold"/>
              </a:rPr>
              <a:t>Tổng quan đề tài</a:t>
            </a:r>
          </a:p>
        </p:txBody>
      </p:sp>
      <p:sp>
        <p:nvSpPr>
          <p:cNvPr name="TextBox 7" id="7"/>
          <p:cNvSpPr txBox="true"/>
          <p:nvPr/>
        </p:nvSpPr>
        <p:spPr>
          <a:xfrm rot="0">
            <a:off x="1510057" y="2557040"/>
            <a:ext cx="4409844" cy="596900"/>
          </a:xfrm>
          <a:prstGeom prst="rect">
            <a:avLst/>
          </a:prstGeom>
        </p:spPr>
        <p:txBody>
          <a:bodyPr anchor="t" rtlCol="false" tIns="0" lIns="0" bIns="0" rIns="0">
            <a:spAutoFit/>
          </a:bodyPr>
          <a:lstStyle/>
          <a:p>
            <a:pPr algn="l" marL="0" indent="0" lvl="0">
              <a:lnSpc>
                <a:spcPts val="4899"/>
              </a:lnSpc>
              <a:spcBef>
                <a:spcPct val="0"/>
              </a:spcBef>
            </a:pPr>
            <a:r>
              <a:rPr lang="en-US" sz="3499">
                <a:solidFill>
                  <a:srgbClr val="334C8A"/>
                </a:solidFill>
                <a:latin typeface="Montserrat Extra-Bold"/>
                <a:ea typeface="Montserrat Extra-Bold"/>
                <a:cs typeface="Montserrat Extra-Bold"/>
                <a:sym typeface="Montserrat Extra-Bold"/>
              </a:rPr>
              <a:t>Giới thiệu đề tài</a:t>
            </a:r>
          </a:p>
        </p:txBody>
      </p:sp>
      <p:sp>
        <p:nvSpPr>
          <p:cNvPr name="TextBox 8" id="8"/>
          <p:cNvSpPr txBox="true"/>
          <p:nvPr/>
        </p:nvSpPr>
        <p:spPr>
          <a:xfrm rot="0">
            <a:off x="1533525" y="3606482"/>
            <a:ext cx="14744987" cy="4864735"/>
          </a:xfrm>
          <a:prstGeom prst="rect">
            <a:avLst/>
          </a:prstGeom>
        </p:spPr>
        <p:txBody>
          <a:bodyPr anchor="t" rtlCol="false" tIns="0" lIns="0" bIns="0" rIns="0">
            <a:spAutoFit/>
          </a:bodyPr>
          <a:lstStyle/>
          <a:p>
            <a:pPr algn="just">
              <a:lnSpc>
                <a:spcPts val="4339"/>
              </a:lnSpc>
            </a:pPr>
            <a:r>
              <a:rPr lang="en-US" sz="3099">
                <a:solidFill>
                  <a:srgbClr val="334C8A"/>
                </a:solidFill>
                <a:latin typeface="Muli Bold"/>
                <a:ea typeface="Muli Bold"/>
                <a:cs typeface="Muli Bold"/>
                <a:sym typeface="Muli Bold"/>
              </a:rPr>
              <a:t>Trong kỷ nguyên kỹ thuật số hiện đại, việc giao nhận hàng hóa đã không còn bó hẹp trong phạm vi của các đơn vị bưu chính truyền thống. Sự cấp bách trong việc chuyển phát nhanh và linh hoạt đã trở thành yêu cầu không thể thiếu trong cuộc sống hàng ngày</a:t>
            </a:r>
          </a:p>
          <a:p>
            <a:pPr algn="just">
              <a:lnSpc>
                <a:spcPts val="4339"/>
              </a:lnSpc>
            </a:pPr>
          </a:p>
          <a:p>
            <a:pPr algn="just">
              <a:lnSpc>
                <a:spcPts val="4339"/>
              </a:lnSpc>
            </a:pPr>
            <a:r>
              <a:rPr lang="en-US" sz="3099">
                <a:solidFill>
                  <a:srgbClr val="334C8A"/>
                </a:solidFill>
                <a:latin typeface="Muli Bold"/>
                <a:ea typeface="Muli Bold"/>
                <a:cs typeface="Muli Bold"/>
                <a:sym typeface="Muli Bold"/>
              </a:rPr>
              <a:t>Ứng dụng giao hàng nhằm cung cấp dịch vụ giao hàng tức thì, vượt trội về tốc độ và hiệu quả so với phương thức truyền thống, đem lại giải pháp tối ưu cho nhu cầu giao hàng trong thời đại mới.</a:t>
            </a:r>
          </a:p>
          <a:p>
            <a:pPr algn="just" marL="0" indent="0" lvl="0">
              <a:lnSpc>
                <a:spcPts val="433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53688" y="7505859"/>
            <a:ext cx="5734312" cy="2781141"/>
          </a:xfrm>
          <a:custGeom>
            <a:avLst/>
            <a:gdLst/>
            <a:ahLst/>
            <a:cxnLst/>
            <a:rect r="r" b="b" t="t" l="l"/>
            <a:pathLst>
              <a:path h="2781141" w="5734312">
                <a:moveTo>
                  <a:pt x="0" y="0"/>
                </a:moveTo>
                <a:lnTo>
                  <a:pt x="5734312" y="0"/>
                </a:lnTo>
                <a:lnTo>
                  <a:pt x="5734312" y="2781141"/>
                </a:lnTo>
                <a:lnTo>
                  <a:pt x="0" y="2781141"/>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TextBox 6" id="6"/>
          <p:cNvSpPr txBox="true"/>
          <p:nvPr/>
        </p:nvSpPr>
        <p:spPr>
          <a:xfrm rot="0">
            <a:off x="687737" y="739131"/>
            <a:ext cx="9326301" cy="1009650"/>
          </a:xfrm>
          <a:prstGeom prst="rect">
            <a:avLst/>
          </a:prstGeom>
        </p:spPr>
        <p:txBody>
          <a:bodyPr anchor="t" rtlCol="false" tIns="0" lIns="0" bIns="0" rIns="0">
            <a:spAutoFit/>
          </a:bodyPr>
          <a:lstStyle/>
          <a:p>
            <a:pPr algn="l" marL="1295397" indent="-647698" lvl="1">
              <a:lnSpc>
                <a:spcPts val="8399"/>
              </a:lnSpc>
              <a:spcBef>
                <a:spcPct val="0"/>
              </a:spcBef>
              <a:buAutoNum type="arabicPeriod" startAt="1"/>
            </a:pPr>
            <a:r>
              <a:rPr lang="en-US" sz="5999">
                <a:solidFill>
                  <a:srgbClr val="334C8A"/>
                </a:solidFill>
                <a:latin typeface="Montserrat Extra-Bold"/>
                <a:ea typeface="Montserrat Extra-Bold"/>
                <a:cs typeface="Montserrat Extra-Bold"/>
                <a:sym typeface="Montserrat Extra-Bold"/>
              </a:rPr>
              <a:t>Tổng quan đề tài</a:t>
            </a:r>
          </a:p>
        </p:txBody>
      </p:sp>
      <p:sp>
        <p:nvSpPr>
          <p:cNvPr name="TextBox 7" id="7"/>
          <p:cNvSpPr txBox="true"/>
          <p:nvPr/>
        </p:nvSpPr>
        <p:spPr>
          <a:xfrm rot="0">
            <a:off x="1510057" y="2566565"/>
            <a:ext cx="4409844" cy="51435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334C8A"/>
                </a:solidFill>
                <a:latin typeface="Montserrat Extra-Bold"/>
                <a:ea typeface="Montserrat Extra-Bold"/>
                <a:cs typeface="Montserrat Extra-Bold"/>
                <a:sym typeface="Montserrat Extra-Bold"/>
              </a:rPr>
              <a:t>Mục tiêu đề tài</a:t>
            </a:r>
          </a:p>
        </p:txBody>
      </p:sp>
      <p:sp>
        <p:nvSpPr>
          <p:cNvPr name="TextBox 8" id="8"/>
          <p:cNvSpPr txBox="true"/>
          <p:nvPr/>
        </p:nvSpPr>
        <p:spPr>
          <a:xfrm rot="0">
            <a:off x="1510057" y="3570840"/>
            <a:ext cx="15393426" cy="521335"/>
          </a:xfrm>
          <a:prstGeom prst="rect">
            <a:avLst/>
          </a:prstGeom>
        </p:spPr>
        <p:txBody>
          <a:bodyPr anchor="t" rtlCol="false" tIns="0" lIns="0" bIns="0" rIns="0">
            <a:spAutoFit/>
          </a:bodyPr>
          <a:lstStyle/>
          <a:p>
            <a:pPr algn="just" marL="669289" indent="-334645" lvl="1">
              <a:lnSpc>
                <a:spcPts val="4339"/>
              </a:lnSpc>
              <a:spcBef>
                <a:spcPct val="0"/>
              </a:spcBef>
              <a:buFont typeface="Arial"/>
              <a:buChar char="•"/>
            </a:pPr>
            <a:r>
              <a:rPr lang="en-US" sz="3099">
                <a:solidFill>
                  <a:srgbClr val="334C8A"/>
                </a:solidFill>
                <a:latin typeface="Muli Bold"/>
                <a:ea typeface="Muli Bold"/>
                <a:cs typeface="Muli Bold"/>
                <a:sym typeface="Muli Bold"/>
              </a:rPr>
              <a:t>Tiếp cận được với đa dạng đối tượng khách hàng</a:t>
            </a:r>
          </a:p>
        </p:txBody>
      </p:sp>
      <p:sp>
        <p:nvSpPr>
          <p:cNvPr name="TextBox 9" id="9"/>
          <p:cNvSpPr txBox="true"/>
          <p:nvPr/>
        </p:nvSpPr>
        <p:spPr>
          <a:xfrm rot="0">
            <a:off x="1510057" y="4343491"/>
            <a:ext cx="15393426" cy="521335"/>
          </a:xfrm>
          <a:prstGeom prst="rect">
            <a:avLst/>
          </a:prstGeom>
        </p:spPr>
        <p:txBody>
          <a:bodyPr anchor="t" rtlCol="false" tIns="0" lIns="0" bIns="0" rIns="0">
            <a:spAutoFit/>
          </a:bodyPr>
          <a:lstStyle/>
          <a:p>
            <a:pPr algn="just" marL="669289" indent="-334645" lvl="1">
              <a:lnSpc>
                <a:spcPts val="4339"/>
              </a:lnSpc>
              <a:spcBef>
                <a:spcPct val="0"/>
              </a:spcBef>
              <a:buFont typeface="Arial"/>
              <a:buChar char="•"/>
            </a:pPr>
            <a:r>
              <a:rPr lang="en-US" sz="3099">
                <a:solidFill>
                  <a:srgbClr val="334C8A"/>
                </a:solidFill>
                <a:latin typeface="Muli Bold"/>
                <a:ea typeface="Muli Bold"/>
                <a:cs typeface="Muli Bold"/>
                <a:sym typeface="Muli Bold"/>
              </a:rPr>
              <a:t>Giao diện trực quan và dễ sử dụng, tối ưu hóa trải nghiệm người dùng</a:t>
            </a:r>
          </a:p>
        </p:txBody>
      </p:sp>
      <p:sp>
        <p:nvSpPr>
          <p:cNvPr name="TextBox 10" id="10"/>
          <p:cNvSpPr txBox="true"/>
          <p:nvPr/>
        </p:nvSpPr>
        <p:spPr>
          <a:xfrm rot="0">
            <a:off x="1510057" y="5086350"/>
            <a:ext cx="15393426" cy="1064260"/>
          </a:xfrm>
          <a:prstGeom prst="rect">
            <a:avLst/>
          </a:prstGeom>
        </p:spPr>
        <p:txBody>
          <a:bodyPr anchor="t" rtlCol="false" tIns="0" lIns="0" bIns="0" rIns="0">
            <a:spAutoFit/>
          </a:bodyPr>
          <a:lstStyle/>
          <a:p>
            <a:pPr algn="just" marL="669289" indent="-334645" lvl="1">
              <a:lnSpc>
                <a:spcPts val="4339"/>
              </a:lnSpc>
              <a:spcBef>
                <a:spcPct val="0"/>
              </a:spcBef>
              <a:buFont typeface="Arial"/>
              <a:buChar char="•"/>
            </a:pPr>
            <a:r>
              <a:rPr lang="en-US" sz="3099">
                <a:solidFill>
                  <a:srgbClr val="334C8A"/>
                </a:solidFill>
                <a:latin typeface="Muli Bold"/>
                <a:ea typeface="Muli Bold"/>
                <a:cs typeface="Muli Bold"/>
                <a:sym typeface="Muli Bold"/>
              </a:rPr>
              <a:t>Cung cấp một dịch vụ giao hàng nhanh chóng, tin cậy và linh hoạt, phù hợp với yêu cầu đa dạng và ngày càng phức tạp của thị trường hiện đại</a:t>
            </a:r>
          </a:p>
        </p:txBody>
      </p:sp>
      <p:sp>
        <p:nvSpPr>
          <p:cNvPr name="TextBox 11" id="11"/>
          <p:cNvSpPr txBox="true"/>
          <p:nvPr/>
        </p:nvSpPr>
        <p:spPr>
          <a:xfrm rot="0">
            <a:off x="1510057" y="6277054"/>
            <a:ext cx="15393426" cy="1064260"/>
          </a:xfrm>
          <a:prstGeom prst="rect">
            <a:avLst/>
          </a:prstGeom>
        </p:spPr>
        <p:txBody>
          <a:bodyPr anchor="t" rtlCol="false" tIns="0" lIns="0" bIns="0" rIns="0">
            <a:spAutoFit/>
          </a:bodyPr>
          <a:lstStyle/>
          <a:p>
            <a:pPr algn="just" marL="669289" indent="-334645" lvl="1">
              <a:lnSpc>
                <a:spcPts val="4339"/>
              </a:lnSpc>
              <a:spcBef>
                <a:spcPct val="0"/>
              </a:spcBef>
              <a:buFont typeface="Arial"/>
              <a:buChar char="•"/>
            </a:pPr>
            <a:r>
              <a:rPr lang="en-US" sz="3099">
                <a:solidFill>
                  <a:srgbClr val="334C8A"/>
                </a:solidFill>
                <a:latin typeface="Muli Bold"/>
                <a:ea typeface="Muli Bold"/>
                <a:cs typeface="Muli Bold"/>
                <a:sym typeface="Muli Bold"/>
              </a:rPr>
              <a:t>Tạo cơ hội hợp tác cho các tài xế có nhu cầu trở thành đối tác với bên phát triển ứng dụng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83161" y="7057611"/>
            <a:ext cx="6794408" cy="3295288"/>
          </a:xfrm>
          <a:custGeom>
            <a:avLst/>
            <a:gdLst/>
            <a:ahLst/>
            <a:cxnLst/>
            <a:rect r="r" b="b" t="t" l="l"/>
            <a:pathLst>
              <a:path h="3295288" w="6794408">
                <a:moveTo>
                  <a:pt x="0" y="0"/>
                </a:moveTo>
                <a:lnTo>
                  <a:pt x="6794408" y="0"/>
                </a:lnTo>
                <a:lnTo>
                  <a:pt x="6794408" y="3295288"/>
                </a:lnTo>
                <a:lnTo>
                  <a:pt x="0" y="3295288"/>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TextBox 6" id="6"/>
          <p:cNvSpPr txBox="true"/>
          <p:nvPr/>
        </p:nvSpPr>
        <p:spPr>
          <a:xfrm rot="0">
            <a:off x="687737" y="739131"/>
            <a:ext cx="9326301" cy="1009650"/>
          </a:xfrm>
          <a:prstGeom prst="rect">
            <a:avLst/>
          </a:prstGeom>
        </p:spPr>
        <p:txBody>
          <a:bodyPr anchor="t" rtlCol="false" tIns="0" lIns="0" bIns="0" rIns="0">
            <a:spAutoFit/>
          </a:bodyPr>
          <a:lstStyle/>
          <a:p>
            <a:pPr algn="l" marL="1295397" indent="-647698" lvl="1">
              <a:lnSpc>
                <a:spcPts val="8399"/>
              </a:lnSpc>
              <a:spcBef>
                <a:spcPct val="0"/>
              </a:spcBef>
              <a:buAutoNum type="arabicPeriod" startAt="1"/>
            </a:pPr>
            <a:r>
              <a:rPr lang="en-US" sz="5999">
                <a:solidFill>
                  <a:srgbClr val="334C8A"/>
                </a:solidFill>
                <a:latin typeface="Montserrat Extra-Bold"/>
                <a:ea typeface="Montserrat Extra-Bold"/>
                <a:cs typeface="Montserrat Extra-Bold"/>
                <a:sym typeface="Montserrat Extra-Bold"/>
              </a:rPr>
              <a:t>Tổng quan đề tài</a:t>
            </a:r>
          </a:p>
        </p:txBody>
      </p:sp>
      <p:sp>
        <p:nvSpPr>
          <p:cNvPr name="TextBox 7" id="7"/>
          <p:cNvSpPr txBox="true"/>
          <p:nvPr/>
        </p:nvSpPr>
        <p:spPr>
          <a:xfrm rot="0">
            <a:off x="1510057" y="2566565"/>
            <a:ext cx="4409844" cy="51435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334C8A"/>
                </a:solidFill>
                <a:latin typeface="Montserrat Extra-Bold"/>
                <a:ea typeface="Montserrat Extra-Bold"/>
                <a:cs typeface="Montserrat Extra-Bold"/>
                <a:sym typeface="Montserrat Extra-Bold"/>
              </a:rPr>
              <a:t>Phạm vi ứng dụng</a:t>
            </a:r>
          </a:p>
        </p:txBody>
      </p:sp>
      <p:sp>
        <p:nvSpPr>
          <p:cNvPr name="TextBox 8" id="8"/>
          <p:cNvSpPr txBox="true"/>
          <p:nvPr/>
        </p:nvSpPr>
        <p:spPr>
          <a:xfrm rot="0">
            <a:off x="1447287" y="3496945"/>
            <a:ext cx="15393426" cy="3235960"/>
          </a:xfrm>
          <a:prstGeom prst="rect">
            <a:avLst/>
          </a:prstGeom>
        </p:spPr>
        <p:txBody>
          <a:bodyPr anchor="t" rtlCol="false" tIns="0" lIns="0" bIns="0" rIns="0">
            <a:spAutoFit/>
          </a:bodyPr>
          <a:lstStyle/>
          <a:p>
            <a:pPr algn="just" marL="669289" indent="-334645" lvl="1">
              <a:lnSpc>
                <a:spcPts val="4339"/>
              </a:lnSpc>
              <a:buFont typeface="Arial"/>
              <a:buChar char="•"/>
            </a:pPr>
            <a:r>
              <a:rPr lang="en-US" sz="3099">
                <a:solidFill>
                  <a:srgbClr val="334C8A"/>
                </a:solidFill>
                <a:latin typeface="Muli Bold"/>
                <a:ea typeface="Muli Bold"/>
                <a:cs typeface="Muli Bold"/>
                <a:sym typeface="Muli Bold"/>
              </a:rPr>
              <a:t>Đáp ứng được nhu cầu vận chuyển hàng hóa trong thời đại số hóa ngày nay. </a:t>
            </a:r>
          </a:p>
          <a:p>
            <a:pPr algn="just" marL="669289" indent="-334645" lvl="1">
              <a:lnSpc>
                <a:spcPts val="4339"/>
              </a:lnSpc>
              <a:buFont typeface="Arial"/>
              <a:buChar char="•"/>
            </a:pPr>
            <a:r>
              <a:rPr lang="en-US" sz="3099">
                <a:solidFill>
                  <a:srgbClr val="334C8A"/>
                </a:solidFill>
                <a:latin typeface="Muli Bold"/>
                <a:ea typeface="Muli Bold"/>
                <a:cs typeface="Muli Bold"/>
                <a:sym typeface="Muli Bold"/>
              </a:rPr>
              <a:t>Các yêu cầu cơ bản: từ Khâu đặt đơn, nhận đơn, giao đơn, tracking, đến hoàn thành đơn, hay các tính năng kết xuất, thống kê, quản lý.</a:t>
            </a:r>
          </a:p>
          <a:p>
            <a:pPr algn="just" marL="669289" indent="-334645" lvl="1">
              <a:lnSpc>
                <a:spcPts val="4339"/>
              </a:lnSpc>
              <a:buFont typeface="Arial"/>
              <a:buChar char="•"/>
            </a:pPr>
            <a:r>
              <a:rPr lang="en-US" sz="3099">
                <a:solidFill>
                  <a:srgbClr val="334C8A"/>
                </a:solidFill>
                <a:latin typeface="Muli Bold"/>
                <a:ea typeface="Muli Bold"/>
                <a:cs typeface="Muli Bold"/>
                <a:sym typeface="Muli Bold"/>
              </a:rPr>
              <a:t>N</a:t>
            </a:r>
            <a:r>
              <a:rPr lang="en-US" sz="3099">
                <a:solidFill>
                  <a:srgbClr val="334C8A"/>
                </a:solidFill>
                <a:latin typeface="Muli Bold"/>
                <a:ea typeface="Muli Bold"/>
                <a:cs typeface="Muli Bold"/>
                <a:sym typeface="Muli Bold"/>
              </a:rPr>
              <a:t>ghiên cứu về các yếu tố như tính tương tác, tính tiện dụng, tính an toàn để tạo ra trải nghiệm sử dụng tốt nhất cho người dùng.</a:t>
            </a:r>
          </a:p>
          <a:p>
            <a:pPr algn="just" marL="0" indent="0" lvl="0">
              <a:lnSpc>
                <a:spcPts val="433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02356" y="7402851"/>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Freeform 6" id="6"/>
          <p:cNvSpPr/>
          <p:nvPr/>
        </p:nvSpPr>
        <p:spPr>
          <a:xfrm flipH="false" flipV="false" rot="0">
            <a:off x="2304907" y="3929564"/>
            <a:ext cx="1714068" cy="1489811"/>
          </a:xfrm>
          <a:custGeom>
            <a:avLst/>
            <a:gdLst/>
            <a:ahLst/>
            <a:cxnLst/>
            <a:rect r="r" b="b" t="t" l="l"/>
            <a:pathLst>
              <a:path h="1489811" w="1714068">
                <a:moveTo>
                  <a:pt x="0" y="0"/>
                </a:moveTo>
                <a:lnTo>
                  <a:pt x="1714069" y="0"/>
                </a:lnTo>
                <a:lnTo>
                  <a:pt x="1714069" y="1489811"/>
                </a:lnTo>
                <a:lnTo>
                  <a:pt x="0" y="1489811"/>
                </a:lnTo>
                <a:lnTo>
                  <a:pt x="0" y="0"/>
                </a:lnTo>
                <a:close/>
              </a:path>
            </a:pathLst>
          </a:custGeom>
          <a:blipFill>
            <a:blip r:embed="rId6"/>
            <a:stretch>
              <a:fillRect l="0" t="0" r="0" b="0"/>
            </a:stretch>
          </a:blipFill>
        </p:spPr>
      </p:sp>
      <p:sp>
        <p:nvSpPr>
          <p:cNvPr name="Freeform 7" id="7"/>
          <p:cNvSpPr/>
          <p:nvPr/>
        </p:nvSpPr>
        <p:spPr>
          <a:xfrm flipH="false" flipV="false" rot="0">
            <a:off x="6865149" y="3492494"/>
            <a:ext cx="2033830" cy="1964680"/>
          </a:xfrm>
          <a:custGeom>
            <a:avLst/>
            <a:gdLst/>
            <a:ahLst/>
            <a:cxnLst/>
            <a:rect r="r" b="b" t="t" l="l"/>
            <a:pathLst>
              <a:path h="1964680" w="2033830">
                <a:moveTo>
                  <a:pt x="0" y="0"/>
                </a:moveTo>
                <a:lnTo>
                  <a:pt x="2033830" y="0"/>
                </a:lnTo>
                <a:lnTo>
                  <a:pt x="2033830" y="1964679"/>
                </a:lnTo>
                <a:lnTo>
                  <a:pt x="0" y="1964679"/>
                </a:lnTo>
                <a:lnTo>
                  <a:pt x="0" y="0"/>
                </a:lnTo>
                <a:close/>
              </a:path>
            </a:pathLst>
          </a:custGeom>
          <a:blipFill>
            <a:blip r:embed="rId7"/>
            <a:stretch>
              <a:fillRect l="0" t="0" r="0" b="0"/>
            </a:stretch>
          </a:blipFill>
        </p:spPr>
      </p:sp>
      <p:sp>
        <p:nvSpPr>
          <p:cNvPr name="Freeform 8" id="8"/>
          <p:cNvSpPr/>
          <p:nvPr/>
        </p:nvSpPr>
        <p:spPr>
          <a:xfrm flipH="false" flipV="false" rot="0">
            <a:off x="11722968" y="3929564"/>
            <a:ext cx="5092114" cy="1372749"/>
          </a:xfrm>
          <a:custGeom>
            <a:avLst/>
            <a:gdLst/>
            <a:ahLst/>
            <a:cxnLst/>
            <a:rect r="r" b="b" t="t" l="l"/>
            <a:pathLst>
              <a:path h="1372749" w="5092114">
                <a:moveTo>
                  <a:pt x="0" y="0"/>
                </a:moveTo>
                <a:lnTo>
                  <a:pt x="5092113" y="0"/>
                </a:lnTo>
                <a:lnTo>
                  <a:pt x="5092113" y="1372749"/>
                </a:lnTo>
                <a:lnTo>
                  <a:pt x="0" y="1372749"/>
                </a:lnTo>
                <a:lnTo>
                  <a:pt x="0" y="0"/>
                </a:lnTo>
                <a:close/>
              </a:path>
            </a:pathLst>
          </a:custGeom>
          <a:blipFill>
            <a:blip r:embed="rId8"/>
            <a:stretch>
              <a:fillRect l="0" t="0" r="0" b="0"/>
            </a:stretch>
          </a:blipFill>
        </p:spPr>
      </p:sp>
      <p:sp>
        <p:nvSpPr>
          <p:cNvPr name="Freeform 9" id="9"/>
          <p:cNvSpPr/>
          <p:nvPr/>
        </p:nvSpPr>
        <p:spPr>
          <a:xfrm flipH="false" flipV="false" rot="0">
            <a:off x="5720544" y="6716477"/>
            <a:ext cx="4824687" cy="1454945"/>
          </a:xfrm>
          <a:custGeom>
            <a:avLst/>
            <a:gdLst/>
            <a:ahLst/>
            <a:cxnLst/>
            <a:rect r="r" b="b" t="t" l="l"/>
            <a:pathLst>
              <a:path h="1454945" w="4824687">
                <a:moveTo>
                  <a:pt x="0" y="0"/>
                </a:moveTo>
                <a:lnTo>
                  <a:pt x="4824687" y="0"/>
                </a:lnTo>
                <a:lnTo>
                  <a:pt x="4824687" y="1454944"/>
                </a:lnTo>
                <a:lnTo>
                  <a:pt x="0" y="1454944"/>
                </a:lnTo>
                <a:lnTo>
                  <a:pt x="0" y="0"/>
                </a:lnTo>
                <a:close/>
              </a:path>
            </a:pathLst>
          </a:custGeom>
          <a:blipFill>
            <a:blip r:embed="rId9"/>
            <a:stretch>
              <a:fillRect l="0" t="0" r="0" b="0"/>
            </a:stretch>
          </a:blipFill>
        </p:spPr>
      </p:sp>
      <p:sp>
        <p:nvSpPr>
          <p:cNvPr name="TextBox 10" id="10"/>
          <p:cNvSpPr txBox="true"/>
          <p:nvPr/>
        </p:nvSpPr>
        <p:spPr>
          <a:xfrm rot="0">
            <a:off x="687737" y="739131"/>
            <a:ext cx="9326301" cy="1009650"/>
          </a:xfrm>
          <a:prstGeom prst="rect">
            <a:avLst/>
          </a:prstGeom>
        </p:spPr>
        <p:txBody>
          <a:bodyPr anchor="t" rtlCol="false" tIns="0" lIns="0" bIns="0" rIns="0">
            <a:spAutoFit/>
          </a:bodyPr>
          <a:lstStyle/>
          <a:p>
            <a:pPr algn="l" marL="1295397" indent="-647698" lvl="1">
              <a:lnSpc>
                <a:spcPts val="8399"/>
              </a:lnSpc>
              <a:spcBef>
                <a:spcPct val="0"/>
              </a:spcBef>
              <a:buAutoNum type="arabicPeriod" startAt="1"/>
            </a:pPr>
            <a:r>
              <a:rPr lang="en-US" sz="5999">
                <a:solidFill>
                  <a:srgbClr val="334C8A"/>
                </a:solidFill>
                <a:latin typeface="Montserrat Extra-Bold"/>
                <a:ea typeface="Montserrat Extra-Bold"/>
                <a:cs typeface="Montserrat Extra-Bold"/>
                <a:sym typeface="Montserrat Extra-Bold"/>
              </a:rPr>
              <a:t>Tổng quan đề tài</a:t>
            </a:r>
          </a:p>
        </p:txBody>
      </p:sp>
      <p:sp>
        <p:nvSpPr>
          <p:cNvPr name="TextBox 11" id="11"/>
          <p:cNvSpPr txBox="true"/>
          <p:nvPr/>
        </p:nvSpPr>
        <p:spPr>
          <a:xfrm rot="0">
            <a:off x="1510057" y="2566565"/>
            <a:ext cx="4409844" cy="51435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334C8A"/>
                </a:solidFill>
                <a:latin typeface="Montserrat Extra-Bold"/>
                <a:ea typeface="Montserrat Extra-Bold"/>
                <a:cs typeface="Montserrat Extra-Bold"/>
                <a:sym typeface="Montserrat Extra-Bold"/>
              </a:rPr>
              <a:t>Công nghệ sử dụng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02356" y="7402851"/>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Freeform 6" id="6"/>
          <p:cNvSpPr/>
          <p:nvPr/>
        </p:nvSpPr>
        <p:spPr>
          <a:xfrm flipH="false" flipV="false" rot="0">
            <a:off x="1225732" y="2623715"/>
            <a:ext cx="15554825" cy="6416366"/>
          </a:xfrm>
          <a:custGeom>
            <a:avLst/>
            <a:gdLst/>
            <a:ahLst/>
            <a:cxnLst/>
            <a:rect r="r" b="b" t="t" l="l"/>
            <a:pathLst>
              <a:path h="6416366" w="15554825">
                <a:moveTo>
                  <a:pt x="0" y="0"/>
                </a:moveTo>
                <a:lnTo>
                  <a:pt x="15554825" y="0"/>
                </a:lnTo>
                <a:lnTo>
                  <a:pt x="15554825" y="6416366"/>
                </a:lnTo>
                <a:lnTo>
                  <a:pt x="0" y="6416366"/>
                </a:lnTo>
                <a:lnTo>
                  <a:pt x="0" y="0"/>
                </a:lnTo>
                <a:close/>
              </a:path>
            </a:pathLst>
          </a:custGeom>
          <a:blipFill>
            <a:blip r:embed="rId6"/>
            <a:stretch>
              <a:fillRect l="0" t="0" r="0" b="0"/>
            </a:stretch>
          </a:blipFill>
        </p:spPr>
      </p:sp>
      <p:sp>
        <p:nvSpPr>
          <p:cNvPr name="TextBox 7" id="7"/>
          <p:cNvSpPr txBox="true"/>
          <p:nvPr/>
        </p:nvSpPr>
        <p:spPr>
          <a:xfrm rot="0">
            <a:off x="687737" y="739131"/>
            <a:ext cx="9326301" cy="1009650"/>
          </a:xfrm>
          <a:prstGeom prst="rect">
            <a:avLst/>
          </a:prstGeom>
        </p:spPr>
        <p:txBody>
          <a:bodyPr anchor="t" rtlCol="false" tIns="0" lIns="0" bIns="0" rIns="0">
            <a:spAutoFit/>
          </a:bodyPr>
          <a:lstStyle/>
          <a:p>
            <a:pPr algn="l">
              <a:lnSpc>
                <a:spcPts val="8399"/>
              </a:lnSpc>
              <a:spcBef>
                <a:spcPct val="0"/>
              </a:spcBef>
            </a:pPr>
            <a:r>
              <a:rPr lang="en-US" sz="5999">
                <a:solidFill>
                  <a:srgbClr val="334C8A"/>
                </a:solidFill>
                <a:latin typeface="Montserrat Extra-Bold"/>
                <a:ea typeface="Montserrat Extra-Bold"/>
                <a:cs typeface="Montserrat Extra-Bold"/>
                <a:sym typeface="Montserrat Extra-Bold"/>
              </a:rPr>
              <a:t>2. Đối tượng sử dụng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02356" y="7402851"/>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0" y="6268024"/>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33" y="2185565"/>
            <a:ext cx="9145148" cy="0"/>
          </a:xfrm>
          <a:prstGeom prst="line">
            <a:avLst/>
          </a:prstGeom>
          <a:ln cap="flat" w="95250">
            <a:solidFill>
              <a:srgbClr val="334C8A"/>
            </a:solidFill>
            <a:prstDash val="solid"/>
            <a:headEnd type="none" len="sm" w="sm"/>
            <a:tailEnd type="none" len="sm" w="sm"/>
          </a:ln>
        </p:spPr>
      </p:sp>
      <p:sp>
        <p:nvSpPr>
          <p:cNvPr name="Freeform 6" id="6"/>
          <p:cNvSpPr/>
          <p:nvPr/>
        </p:nvSpPr>
        <p:spPr>
          <a:xfrm flipH="false" flipV="false" rot="0">
            <a:off x="1925116" y="3526766"/>
            <a:ext cx="2093859" cy="3749140"/>
          </a:xfrm>
          <a:custGeom>
            <a:avLst/>
            <a:gdLst/>
            <a:ahLst/>
            <a:cxnLst/>
            <a:rect r="r" b="b" t="t" l="l"/>
            <a:pathLst>
              <a:path h="3749140" w="2093859">
                <a:moveTo>
                  <a:pt x="0" y="0"/>
                </a:moveTo>
                <a:lnTo>
                  <a:pt x="2093860" y="0"/>
                </a:lnTo>
                <a:lnTo>
                  <a:pt x="2093860" y="3749140"/>
                </a:lnTo>
                <a:lnTo>
                  <a:pt x="0" y="3749140"/>
                </a:lnTo>
                <a:lnTo>
                  <a:pt x="0" y="0"/>
                </a:lnTo>
                <a:close/>
              </a:path>
            </a:pathLst>
          </a:custGeom>
          <a:blipFill>
            <a:blip r:embed="rId6"/>
            <a:stretch>
              <a:fillRect l="0" t="0" r="0" b="0"/>
            </a:stretch>
          </a:blipFill>
        </p:spPr>
      </p:sp>
      <p:sp>
        <p:nvSpPr>
          <p:cNvPr name="TextBox 7" id="7"/>
          <p:cNvSpPr txBox="true"/>
          <p:nvPr/>
        </p:nvSpPr>
        <p:spPr>
          <a:xfrm rot="0">
            <a:off x="687737" y="739131"/>
            <a:ext cx="9326301" cy="1009650"/>
          </a:xfrm>
          <a:prstGeom prst="rect">
            <a:avLst/>
          </a:prstGeom>
        </p:spPr>
        <p:txBody>
          <a:bodyPr anchor="t" rtlCol="false" tIns="0" lIns="0" bIns="0" rIns="0">
            <a:spAutoFit/>
          </a:bodyPr>
          <a:lstStyle/>
          <a:p>
            <a:pPr algn="l">
              <a:lnSpc>
                <a:spcPts val="8399"/>
              </a:lnSpc>
              <a:spcBef>
                <a:spcPct val="0"/>
              </a:spcBef>
            </a:pPr>
            <a:r>
              <a:rPr lang="en-US" sz="5999">
                <a:solidFill>
                  <a:srgbClr val="334C8A"/>
                </a:solidFill>
                <a:latin typeface="Montserrat Extra-Bold"/>
                <a:ea typeface="Montserrat Extra-Bold"/>
                <a:cs typeface="Montserrat Extra-Bold"/>
                <a:sym typeface="Montserrat Extra-Bold"/>
              </a:rPr>
              <a:t>2. Đối tượng sử dụng</a:t>
            </a:r>
          </a:p>
        </p:txBody>
      </p:sp>
      <p:sp>
        <p:nvSpPr>
          <p:cNvPr name="TextBox 8" id="8"/>
          <p:cNvSpPr txBox="true"/>
          <p:nvPr/>
        </p:nvSpPr>
        <p:spPr>
          <a:xfrm rot="0">
            <a:off x="1510057" y="2408531"/>
            <a:ext cx="5746027" cy="727710"/>
          </a:xfrm>
          <a:prstGeom prst="rect">
            <a:avLst/>
          </a:prstGeom>
        </p:spPr>
        <p:txBody>
          <a:bodyPr anchor="t" rtlCol="false" tIns="0" lIns="0" bIns="0" rIns="0">
            <a:spAutoFit/>
          </a:bodyPr>
          <a:lstStyle/>
          <a:p>
            <a:pPr algn="l">
              <a:lnSpc>
                <a:spcPts val="1679"/>
              </a:lnSpc>
            </a:pPr>
          </a:p>
          <a:p>
            <a:pPr algn="l" marL="647700" indent="-323850" lvl="1">
              <a:lnSpc>
                <a:spcPts val="4200"/>
              </a:lnSpc>
              <a:spcBef>
                <a:spcPct val="0"/>
              </a:spcBef>
              <a:buAutoNum type="arabicPeriod" startAt="1"/>
            </a:pPr>
            <a:r>
              <a:rPr lang="en-US" sz="3000">
                <a:solidFill>
                  <a:srgbClr val="334C8A"/>
                </a:solidFill>
                <a:latin typeface="Montserrat Extra-Bold"/>
                <a:ea typeface="Montserrat Extra-Bold"/>
                <a:cs typeface="Montserrat Extra-Bold"/>
                <a:sym typeface="Montserrat Extra-Bold"/>
              </a:rPr>
              <a:t> Quản trị viên (Admin)</a:t>
            </a:r>
          </a:p>
        </p:txBody>
      </p:sp>
      <p:sp>
        <p:nvSpPr>
          <p:cNvPr name="TextBox 9" id="9"/>
          <p:cNvSpPr txBox="true"/>
          <p:nvPr/>
        </p:nvSpPr>
        <p:spPr>
          <a:xfrm rot="0">
            <a:off x="5647395" y="3593441"/>
            <a:ext cx="10418961" cy="3081528"/>
          </a:xfrm>
          <a:prstGeom prst="rect">
            <a:avLst/>
          </a:prstGeom>
        </p:spPr>
        <p:txBody>
          <a:bodyPr anchor="t" rtlCol="false" tIns="0" lIns="0" bIns="0" rIns="0">
            <a:spAutoFit/>
          </a:bodyPr>
          <a:lstStyle/>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Quản lý xét duyệt tài xế, phương tiện, giấy tờ</a:t>
            </a:r>
          </a:p>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Quản lý voucher</a:t>
            </a:r>
          </a:p>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Quản lý các loại phương tiện</a:t>
            </a:r>
          </a:p>
          <a:p>
            <a:pPr algn="just" marL="669289" indent="-334645" lvl="1">
              <a:lnSpc>
                <a:spcPts val="6230"/>
              </a:lnSpc>
              <a:buFont typeface="Arial"/>
              <a:buChar char="•"/>
            </a:pPr>
            <a:r>
              <a:rPr lang="en-US" sz="3099">
                <a:solidFill>
                  <a:srgbClr val="334C8A"/>
                </a:solidFill>
                <a:latin typeface="Muli Bold"/>
                <a:ea typeface="Muli Bold"/>
                <a:cs typeface="Muli Bold"/>
                <a:sym typeface="Muli Bold"/>
              </a:rPr>
              <a:t>Thống kê doanh thu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DAGEF5hcduw</dc:identifier>
  <dcterms:modified xsi:type="dcterms:W3CDTF">2011-08-01T06:04:30Z</dcterms:modified>
  <cp:revision>1</cp:revision>
  <dc:title>Mid-term mobile</dc:title>
</cp:coreProperties>
</file>